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95" r:id="rId2"/>
    <p:sldId id="296" r:id="rId3"/>
    <p:sldId id="297" r:id="rId4"/>
    <p:sldId id="298" r:id="rId5"/>
    <p:sldId id="299" r:id="rId6"/>
    <p:sldId id="301" r:id="rId7"/>
    <p:sldId id="303" r:id="rId8"/>
    <p:sldId id="316" r:id="rId9"/>
    <p:sldId id="305" r:id="rId10"/>
    <p:sldId id="306" r:id="rId11"/>
    <p:sldId id="307" r:id="rId12"/>
    <p:sldId id="309" r:id="rId13"/>
    <p:sldId id="310" r:id="rId14"/>
    <p:sldId id="31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6F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28" autoAdjust="0"/>
  </p:normalViewPr>
  <p:slideViewPr>
    <p:cSldViewPr>
      <p:cViewPr varScale="1">
        <p:scale>
          <a:sx n="65" d="100"/>
          <a:sy n="65" d="100"/>
        </p:scale>
        <p:origin x="15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CB140B-9BFB-4C7F-BDE6-587B4801987E}"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32C57-EF68-49EC-ADA2-10DED02BD408}" type="slidenum">
              <a:rPr lang="en-US" smtClean="0"/>
              <a:t>‹#›</a:t>
            </a:fld>
            <a:endParaRPr lang="en-US"/>
          </a:p>
        </p:txBody>
      </p:sp>
    </p:spTree>
    <p:extLst>
      <p:ext uri="{BB962C8B-B14F-4D97-AF65-F5344CB8AC3E}">
        <p14:creationId xmlns:p14="http://schemas.microsoft.com/office/powerpoint/2010/main" val="454603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003B0F-6639-4B58-BB95-835E332DEF34}" type="slidenum">
              <a:rPr lang="en-US" altLang="en-US"/>
              <a:pPr>
                <a:spcBef>
                  <a:spcPct val="0"/>
                </a:spcBef>
              </a:pPr>
              <a:t>1</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95677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FA20E8F-726E-4DD8-80BB-2F17D8EA8DF1}" type="slidenum">
              <a:rPr lang="en-US" altLang="en-US"/>
              <a:pPr>
                <a:spcBef>
                  <a:spcPct val="0"/>
                </a:spcBef>
              </a:pPr>
              <a:t>11</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If you decrease the mass by half it</a:t>
            </a:r>
            <a:r>
              <a:rPr lang="en-US" altLang="en-US" baseline="0" dirty="0">
                <a:latin typeface="Arial" panose="020B0604020202020204" pitchFamily="34" charset="0"/>
              </a:rPr>
              <a:t> will half the force</a:t>
            </a:r>
            <a:endParaRPr lang="en-US" altLang="en-US" dirty="0">
              <a:latin typeface="Arial" panose="020B0604020202020204" pitchFamily="34" charset="0"/>
            </a:endParaRPr>
          </a:p>
        </p:txBody>
      </p:sp>
    </p:spTree>
    <p:extLst>
      <p:ext uri="{BB962C8B-B14F-4D97-AF65-F5344CB8AC3E}">
        <p14:creationId xmlns:p14="http://schemas.microsoft.com/office/powerpoint/2010/main" val="1417829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C66564-70BA-4483-9884-69BECCF49DBA}" type="slidenum">
              <a:rPr lang="en-US" altLang="en-US"/>
              <a:pPr>
                <a:spcBef>
                  <a:spcPct val="0"/>
                </a:spcBef>
              </a:pPr>
              <a:t>12</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06297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15803-49B4-454D-97A1-3981F8BBF398}" type="slidenum">
              <a:rPr lang="en-US" altLang="en-US"/>
              <a:pPr>
                <a:spcBef>
                  <a:spcPct val="0"/>
                </a:spcBef>
              </a:pPr>
              <a:t>13</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121272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930A93-8DDC-44B8-8878-20EA50E05954}" type="slidenum">
              <a:rPr lang="en-US" altLang="en-US"/>
              <a:pPr>
                <a:spcBef>
                  <a:spcPct val="0"/>
                </a:spcBef>
              </a:pPr>
              <a:t>14</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57555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845377-5C0B-4E27-AB06-D0751D8A7169}" type="slidenum">
              <a:rPr lang="en-US" altLang="en-US"/>
              <a:pPr>
                <a:spcBef>
                  <a:spcPct val="0"/>
                </a:spcBef>
              </a:pPr>
              <a:t>2</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Write all these</a:t>
            </a:r>
          </a:p>
        </p:txBody>
      </p:sp>
    </p:spTree>
    <p:extLst>
      <p:ext uri="{BB962C8B-B14F-4D97-AF65-F5344CB8AC3E}">
        <p14:creationId xmlns:p14="http://schemas.microsoft.com/office/powerpoint/2010/main" val="84862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328235-78A4-4A4C-AB27-461C6DA41321}" type="slidenum">
              <a:rPr lang="en-US" altLang="en-US"/>
              <a:pPr>
                <a:spcBef>
                  <a:spcPct val="0"/>
                </a:spcBef>
              </a:pPr>
              <a:t>3</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92313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02E8FC-A863-411C-ACBD-8A820A07CF17}" type="slidenum">
              <a:rPr lang="en-US" altLang="en-US"/>
              <a:pPr>
                <a:spcBef>
                  <a:spcPct val="0"/>
                </a:spcBef>
              </a:pPr>
              <a:t>4</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3660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4FDE9F6-43C1-436C-832D-9DBA746F3A75}" type="slidenum">
              <a:rPr lang="en-US" altLang="en-US"/>
              <a:pPr>
                <a:spcBef>
                  <a:spcPct val="0"/>
                </a:spcBef>
              </a:pPr>
              <a:t>5</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Nothing</a:t>
            </a:r>
            <a:r>
              <a:rPr lang="en-US" altLang="en-US" baseline="0" dirty="0">
                <a:latin typeface="Arial" panose="020B0604020202020204" pitchFamily="34" charset="0"/>
              </a:rPr>
              <a:t> will move without a push or pull acting on it. </a:t>
            </a:r>
            <a:r>
              <a:rPr lang="en-US" altLang="en-US" dirty="0">
                <a:latin typeface="Arial" panose="020B0604020202020204" pitchFamily="34" charset="0"/>
              </a:rPr>
              <a:t>Ladies</a:t>
            </a:r>
            <a:r>
              <a:rPr lang="en-US" altLang="en-US" baseline="0" dirty="0">
                <a:latin typeface="Arial" panose="020B0604020202020204" pitchFamily="34" charset="0"/>
              </a:rPr>
              <a:t> – pushing</a:t>
            </a:r>
          </a:p>
          <a:p>
            <a:pPr eaLnBrk="1" hangingPunct="1"/>
            <a:r>
              <a:rPr lang="en-US" altLang="en-US" baseline="0" dirty="0">
                <a:latin typeface="Arial" panose="020B0604020202020204" pitchFamily="34" charset="0"/>
              </a:rPr>
              <a:t>Tug of War – pulling </a:t>
            </a:r>
          </a:p>
          <a:p>
            <a:pPr eaLnBrk="1" hangingPunct="1"/>
            <a:r>
              <a:rPr lang="en-US" altLang="en-US" sz="1400" b="1" baseline="0" dirty="0">
                <a:latin typeface="Arial" panose="020B0604020202020204" pitchFamily="34" charset="0"/>
              </a:rPr>
              <a:t>Equal and opposite </a:t>
            </a:r>
            <a:r>
              <a:rPr lang="en-US" altLang="en-US" baseline="0" dirty="0">
                <a:latin typeface="Arial" panose="020B0604020202020204" pitchFamily="34" charset="0"/>
              </a:rPr>
              <a:t>– what would happen if one had more force?  UNBALANCED AND MOVEMENT!</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093168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D587D2-FAE5-4147-8AE8-2B3FDC88F281}" type="slidenum">
              <a:rPr lang="en-US" altLang="en-US"/>
              <a:pPr>
                <a:spcBef>
                  <a:spcPct val="0"/>
                </a:spcBef>
              </a:pPr>
              <a:t>6</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means both</a:t>
            </a:r>
            <a:r>
              <a:rPr lang="en-US" altLang="en-US" baseline="0" dirty="0">
                <a:latin typeface="Arial" panose="020B0604020202020204" pitchFamily="34" charset="0"/>
              </a:rPr>
              <a:t> moving AND at rest!! </a:t>
            </a:r>
          </a:p>
          <a:p>
            <a:pPr eaLnBrk="1" hangingPunct="1"/>
            <a:r>
              <a:rPr lang="en-US" altLang="en-US" baseline="0" dirty="0">
                <a:latin typeface="Arial" panose="020B0604020202020204" pitchFamily="34" charset="0"/>
              </a:rPr>
              <a:t>16 seconds!</a:t>
            </a:r>
            <a:endParaRPr lang="en-US" altLang="en-US" dirty="0">
              <a:latin typeface="Arial" panose="020B0604020202020204" pitchFamily="34" charset="0"/>
            </a:endParaRPr>
          </a:p>
        </p:txBody>
      </p:sp>
    </p:spTree>
    <p:extLst>
      <p:ext uri="{BB962C8B-B14F-4D97-AF65-F5344CB8AC3E}">
        <p14:creationId xmlns:p14="http://schemas.microsoft.com/office/powerpoint/2010/main" val="177443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B76202-F5BD-4838-93C2-DB8436BDCD34}" type="slidenum">
              <a:rPr lang="en-US" altLang="en-US"/>
              <a:pPr>
                <a:spcBef>
                  <a:spcPct val="0"/>
                </a:spcBef>
              </a:pPr>
              <a:t>7</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31201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C78DEEB-6113-40DD-8157-F955F7BC1994}" type="slidenum">
              <a:rPr lang="en-US" altLang="en-US"/>
              <a:pPr>
                <a:spcBef>
                  <a:spcPct val="0"/>
                </a:spcBef>
              </a:pPr>
              <a:t>9</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33598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653F79-88D9-4C4C-850E-1ADC9194EF88}" type="slidenum">
              <a:rPr lang="en-US" altLang="en-US"/>
              <a:pPr>
                <a:spcBef>
                  <a:spcPct val="0"/>
                </a:spcBef>
              </a:pPr>
              <a:t>10</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Empty</a:t>
            </a:r>
            <a:r>
              <a:rPr lang="en-US" altLang="en-US" baseline="0" dirty="0">
                <a:latin typeface="Arial" panose="020B0604020202020204" pitchFamily="34" charset="0"/>
              </a:rPr>
              <a:t> cart= less mass, your force accelerates the cart quickly,</a:t>
            </a:r>
          </a:p>
          <a:p>
            <a:pPr eaLnBrk="1" hangingPunct="1"/>
            <a:r>
              <a:rPr lang="en-US" altLang="en-US" baseline="0" dirty="0">
                <a:latin typeface="Arial" panose="020B0604020202020204" pitchFamily="34" charset="0"/>
              </a:rPr>
              <a:t>Full cart = the same force accelerates the cart much slower.  Unless I double my force to maintain the acceleration.</a:t>
            </a:r>
            <a:endParaRPr lang="en-US" altLang="en-US" dirty="0">
              <a:latin typeface="Arial" panose="020B0604020202020204" pitchFamily="34" charset="0"/>
            </a:endParaRPr>
          </a:p>
        </p:txBody>
      </p:sp>
    </p:spTree>
    <p:extLst>
      <p:ext uri="{BB962C8B-B14F-4D97-AF65-F5344CB8AC3E}">
        <p14:creationId xmlns:p14="http://schemas.microsoft.com/office/powerpoint/2010/main" val="1493636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3AD9AC1-CFBA-487E-8A4F-D013912C185C}" type="datetimeFigureOut">
              <a:rPr lang="en-US" smtClean="0"/>
              <a:t>3/25/2020</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493DEEE-F883-4E2F-93C1-B120D8BBC505}"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AD9AC1-CFBA-487E-8A4F-D013912C185C}"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3DEEE-F883-4E2F-93C1-B120D8BBC5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D9AC1-CFBA-487E-8A4F-D013912C185C}"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493DEEE-F883-4E2F-93C1-B120D8BBC50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55A8B1-36D3-4F5B-BE1A-AA405D07F152}" type="slidenum">
              <a:rPr lang="en-US" altLang="en-US"/>
              <a:pPr>
                <a:defRPr/>
              </a:pPr>
              <a:t>‹#›</a:t>
            </a:fld>
            <a:endParaRPr lang="en-US" altLang="en-US"/>
          </a:p>
        </p:txBody>
      </p:sp>
    </p:spTree>
    <p:extLst>
      <p:ext uri="{BB962C8B-B14F-4D97-AF65-F5344CB8AC3E}">
        <p14:creationId xmlns:p14="http://schemas.microsoft.com/office/powerpoint/2010/main" val="1153702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D9AC1-CFBA-487E-8A4F-D013912C185C}"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3DEEE-F883-4E2F-93C1-B120D8BBC505}"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3AD9AC1-CFBA-487E-8A4F-D013912C185C}" type="datetimeFigureOut">
              <a:rPr lang="en-US" smtClean="0"/>
              <a:t>3/25/2020</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493DEEE-F883-4E2F-93C1-B120D8BBC505}"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D9AC1-CFBA-487E-8A4F-D013912C185C}"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3DEEE-F883-4E2F-93C1-B120D8BBC50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D9AC1-CFBA-487E-8A4F-D013912C185C}"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3DEEE-F883-4E2F-93C1-B120D8BBC505}"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AD9AC1-CFBA-487E-8A4F-D013912C185C}"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93DEEE-F883-4E2F-93C1-B120D8BBC505}"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3AD9AC1-CFBA-487E-8A4F-D013912C185C}"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3DEEE-F883-4E2F-93C1-B120D8BBC5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AD9AC1-CFBA-487E-8A4F-D013912C185C}"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493DEEE-F883-4E2F-93C1-B120D8BBC505}"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AD9AC1-CFBA-487E-8A4F-D013912C185C}"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3DEEE-F883-4E2F-93C1-B120D8BBC505}"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3AD9AC1-CFBA-487E-8A4F-D013912C185C}" type="datetimeFigureOut">
              <a:rPr lang="en-US" smtClean="0"/>
              <a:t>3/25/2020</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493DEEE-F883-4E2F-93C1-B120D8BBC5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5.jp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8.jpeg"/><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1"/>
          </p:nvPr>
        </p:nvSpPr>
        <p:spPr>
          <a:xfrm>
            <a:off x="304800" y="3810000"/>
            <a:ext cx="8077200" cy="2163763"/>
          </a:xfrm>
        </p:spPr>
        <p:txBody>
          <a:bodyPr/>
          <a:lstStyle/>
          <a:p>
            <a:pPr eaLnBrk="1" hangingPunct="1">
              <a:buFontTx/>
              <a:buNone/>
            </a:pPr>
            <a:endParaRPr lang="en-US" altLang="en-US" sz="2400"/>
          </a:p>
          <a:p>
            <a:pPr eaLnBrk="1" hangingPunct="1">
              <a:buFontTx/>
              <a:buNone/>
            </a:pPr>
            <a:r>
              <a:rPr lang="en-US" altLang="en-US" sz="2400">
                <a:solidFill>
                  <a:srgbClr val="FF0000"/>
                </a:solidFill>
              </a:rPr>
              <a:t>“</a:t>
            </a:r>
            <a:r>
              <a:rPr lang="en-US" altLang="en-US" sz="2400">
                <a:solidFill>
                  <a:srgbClr val="FF0000"/>
                </a:solidFill>
                <a:latin typeface="Bookman Old Style" panose="02050604050505020204" pitchFamily="18" charset="0"/>
              </a:rPr>
              <a:t>If I have ever made any valuable discoveries, it has been owing more to patient attention, than to any other talent.”</a:t>
            </a:r>
          </a:p>
          <a:p>
            <a:pPr eaLnBrk="1" hangingPunct="1">
              <a:buFontTx/>
              <a:buNone/>
            </a:pPr>
            <a:r>
              <a:rPr lang="en-US" altLang="en-US" sz="2400">
                <a:solidFill>
                  <a:srgbClr val="FF0000"/>
                </a:solidFill>
                <a:latin typeface="Bookman Old Style" panose="02050604050505020204" pitchFamily="18" charset="0"/>
              </a:rPr>
              <a:t>					-Sir Isaac Newton</a:t>
            </a:r>
            <a:r>
              <a:rPr lang="en-US" altLang="en-US" sz="2400">
                <a:solidFill>
                  <a:srgbClr val="FF0000"/>
                </a:solidFill>
              </a:rPr>
              <a:t> </a:t>
            </a:r>
          </a:p>
        </p:txBody>
      </p:sp>
      <p:pic>
        <p:nvPicPr>
          <p:cNvPr id="7171" name="Picture 5" descr="180px-GodfreyKneller-IsaacNewton-1689"/>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914400" y="609600"/>
            <a:ext cx="2332038" cy="3200400"/>
          </a:xfrm>
          <a:noFill/>
        </p:spPr>
      </p:pic>
      <p:sp>
        <p:nvSpPr>
          <p:cNvPr id="5" name="Rectangle 2"/>
          <p:cNvSpPr>
            <a:spLocks noGrp="1" noChangeArrowheads="1"/>
          </p:cNvSpPr>
          <p:nvPr>
            <p:ph type="title"/>
          </p:nvPr>
        </p:nvSpPr>
        <p:spPr>
          <a:xfrm>
            <a:off x="3543103" y="2057400"/>
            <a:ext cx="4571260" cy="1054394"/>
          </a:xfrm>
        </p:spPr>
        <p:txBody>
          <a:bodyPr/>
          <a:lstStyle/>
          <a:p>
            <a:pPr eaLnBrk="1" hangingPunct="1"/>
            <a:br>
              <a:rPr lang="en-US" altLang="en-US" sz="3600" b="1" dirty="0">
                <a:solidFill>
                  <a:srgbClr val="FF0000"/>
                </a:solidFill>
                <a:latin typeface="Bookman Old Style" panose="02050604050505020204" pitchFamily="18" charset="0"/>
              </a:rPr>
            </a:br>
            <a:r>
              <a:rPr lang="en-US" altLang="en-US" sz="3600" b="1" dirty="0">
                <a:solidFill>
                  <a:srgbClr val="FF0000"/>
                </a:solidFill>
                <a:latin typeface="Bookman Old Style" panose="02050604050505020204" pitchFamily="18" charset="0"/>
              </a:rPr>
              <a:t>Newton’s Laws of Motion</a:t>
            </a:r>
          </a:p>
        </p:txBody>
      </p:sp>
    </p:spTree>
    <p:custDataLst>
      <p:tags r:id="rId1"/>
    </p:custDataLst>
    <p:extLst>
      <p:ext uri="{BB962C8B-B14F-4D97-AF65-F5344CB8AC3E}">
        <p14:creationId xmlns:p14="http://schemas.microsoft.com/office/powerpoint/2010/main" val="581884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What does F = ma mean?</a:t>
            </a:r>
          </a:p>
        </p:txBody>
      </p:sp>
      <p:sp>
        <p:nvSpPr>
          <p:cNvPr id="29699" name="Rectangle 3"/>
          <p:cNvSpPr>
            <a:spLocks noGrp="1" noChangeArrowheads="1"/>
          </p:cNvSpPr>
          <p:nvPr>
            <p:ph type="body" idx="1"/>
          </p:nvPr>
        </p:nvSpPr>
        <p:spPr>
          <a:xfrm>
            <a:off x="228600" y="1600200"/>
            <a:ext cx="4343400" cy="1143000"/>
          </a:xfrm>
        </p:spPr>
        <p:txBody>
          <a:bodyPr>
            <a:noAutofit/>
          </a:bodyPr>
          <a:lstStyle/>
          <a:p>
            <a:pPr eaLnBrk="1" hangingPunct="1">
              <a:lnSpc>
                <a:spcPct val="90000"/>
              </a:lnSpc>
              <a:buFontTx/>
              <a:buNone/>
            </a:pPr>
            <a:r>
              <a:rPr lang="en-US" altLang="en-US" sz="2400" b="1" dirty="0">
                <a:latin typeface="Bookman Old Style" panose="02050604050505020204" pitchFamily="18" charset="0"/>
              </a:rPr>
              <a:t>The acceleration of an object depends on the mass of the object and the amount of force.</a:t>
            </a:r>
          </a:p>
          <a:p>
            <a:pPr eaLnBrk="1" hangingPunct="1">
              <a:lnSpc>
                <a:spcPct val="90000"/>
              </a:lnSpc>
              <a:buFontTx/>
              <a:buNone/>
            </a:pPr>
            <a:endParaRPr lang="en-US" altLang="en-US" sz="2400" b="1" dirty="0">
              <a:latin typeface="Bookman Old Style" panose="02050604050505020204" pitchFamily="18" charset="0"/>
            </a:endParaRPr>
          </a:p>
          <a:p>
            <a:pPr eaLnBrk="1" hangingPunct="1">
              <a:lnSpc>
                <a:spcPct val="90000"/>
              </a:lnSpc>
              <a:buFontTx/>
              <a:buNone/>
            </a:pPr>
            <a:r>
              <a:rPr lang="en-US" altLang="en-US" sz="2400" b="1" dirty="0">
                <a:latin typeface="Bookman Old Style" panose="02050604050505020204" pitchFamily="18" charset="0"/>
              </a:rPr>
              <a:t>A force applied to a large mass has a small acceleration</a:t>
            </a:r>
          </a:p>
          <a:p>
            <a:pPr eaLnBrk="1" hangingPunct="1">
              <a:lnSpc>
                <a:spcPct val="90000"/>
              </a:lnSpc>
              <a:buFontTx/>
              <a:buNone/>
            </a:pPr>
            <a:endParaRPr lang="en-US" altLang="en-US" sz="2400" b="1" dirty="0">
              <a:latin typeface="Bookman Old Style" panose="02050604050505020204" pitchFamily="18" charset="0"/>
            </a:endParaRPr>
          </a:p>
          <a:p>
            <a:pPr eaLnBrk="1" hangingPunct="1">
              <a:lnSpc>
                <a:spcPct val="90000"/>
              </a:lnSpc>
              <a:buFontTx/>
              <a:buNone/>
            </a:pPr>
            <a:r>
              <a:rPr lang="en-US" altLang="en-US" sz="2400" b="1" dirty="0">
                <a:latin typeface="Bookman Old Style" panose="02050604050505020204" pitchFamily="18" charset="0"/>
              </a:rPr>
              <a:t>A force applied to a small mass has a large acceleration</a:t>
            </a:r>
          </a:p>
          <a:p>
            <a:pPr eaLnBrk="1" hangingPunct="1">
              <a:lnSpc>
                <a:spcPct val="90000"/>
              </a:lnSpc>
              <a:buFontTx/>
              <a:buNone/>
            </a:pPr>
            <a:endParaRPr lang="en-US" altLang="en-US" sz="2800" b="1" dirty="0">
              <a:latin typeface="Bookman Old Style" panose="02050604050505020204" pitchFamily="18" charset="0"/>
            </a:endParaRPr>
          </a:p>
        </p:txBody>
      </p:sp>
      <p:pic>
        <p:nvPicPr>
          <p:cNvPr id="2" name="Picture 1" descr="6Charity2011 - Group 4 &amp; 7 - Force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0541" y="1905000"/>
            <a:ext cx="4191719" cy="3733800"/>
          </a:xfrm>
          <a:prstGeom prst="rect">
            <a:avLst/>
          </a:prstGeom>
        </p:spPr>
      </p:pic>
    </p:spTree>
    <p:custDataLst>
      <p:tags r:id="rId1"/>
    </p:custDataLst>
    <p:extLst>
      <p:ext uri="{BB962C8B-B14F-4D97-AF65-F5344CB8AC3E}">
        <p14:creationId xmlns:p14="http://schemas.microsoft.com/office/powerpoint/2010/main" val="2043727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944562"/>
          </a:xfrm>
        </p:spPr>
        <p:txBody>
          <a:bodyPr/>
          <a:lstStyle/>
          <a:p>
            <a:pPr eaLnBrk="1" hangingPunct="1"/>
            <a:r>
              <a:rPr lang="en-US" altLang="en-US" sz="4000">
                <a:latin typeface="Bookman Old Style" panose="02050604050505020204" pitchFamily="18" charset="0"/>
              </a:rPr>
              <a:t>More about F = ma</a:t>
            </a:r>
          </a:p>
        </p:txBody>
      </p:sp>
      <p:sp>
        <p:nvSpPr>
          <p:cNvPr id="31747" name="Rectangle 3"/>
          <p:cNvSpPr>
            <a:spLocks noGrp="1" noChangeArrowheads="1"/>
          </p:cNvSpPr>
          <p:nvPr>
            <p:ph type="body" idx="1"/>
          </p:nvPr>
        </p:nvSpPr>
        <p:spPr>
          <a:xfrm>
            <a:off x="228600" y="1828800"/>
            <a:ext cx="8686800" cy="5029200"/>
          </a:xfrm>
        </p:spPr>
        <p:txBody>
          <a:bodyPr>
            <a:normAutofit lnSpcReduction="10000"/>
          </a:bodyPr>
          <a:lstStyle/>
          <a:p>
            <a:pPr algn="ctr" eaLnBrk="1" hangingPunct="1">
              <a:lnSpc>
                <a:spcPct val="90000"/>
              </a:lnSpc>
              <a:buFontTx/>
              <a:buNone/>
            </a:pPr>
            <a:r>
              <a:rPr lang="en-US" altLang="en-US" sz="2400" dirty="0">
                <a:latin typeface="Bookman Old Style" panose="02050604050505020204" pitchFamily="18" charset="0"/>
              </a:rPr>
              <a:t>If you </a:t>
            </a:r>
            <a:r>
              <a:rPr lang="en-US" altLang="en-US" sz="2400" i="1" dirty="0">
                <a:latin typeface="Bookman Old Style" panose="02050604050505020204" pitchFamily="18" charset="0"/>
              </a:rPr>
              <a:t>double</a:t>
            </a:r>
            <a:r>
              <a:rPr lang="en-US" altLang="en-US" sz="2400" dirty="0">
                <a:latin typeface="Bookman Old Style" panose="02050604050505020204" pitchFamily="18" charset="0"/>
              </a:rPr>
              <a:t> the mass, you </a:t>
            </a:r>
            <a:r>
              <a:rPr lang="en-US" altLang="en-US" sz="2400" i="1" dirty="0">
                <a:latin typeface="Bookman Old Style" panose="02050604050505020204" pitchFamily="18" charset="0"/>
              </a:rPr>
              <a:t>double</a:t>
            </a:r>
            <a:r>
              <a:rPr lang="en-US" altLang="en-US" sz="2400" dirty="0">
                <a:latin typeface="Bookman Old Style" panose="02050604050505020204" pitchFamily="18" charset="0"/>
              </a:rPr>
              <a:t> the force.  If you </a:t>
            </a:r>
            <a:r>
              <a:rPr lang="en-US" altLang="en-US" sz="2400" i="1" dirty="0">
                <a:latin typeface="Bookman Old Style" panose="02050604050505020204" pitchFamily="18" charset="0"/>
              </a:rPr>
              <a:t>double</a:t>
            </a:r>
            <a:r>
              <a:rPr lang="en-US" altLang="en-US" sz="2400" dirty="0">
                <a:latin typeface="Bookman Old Style" panose="02050604050505020204" pitchFamily="18" charset="0"/>
              </a:rPr>
              <a:t> the acceleration, you </a:t>
            </a:r>
            <a:r>
              <a:rPr lang="en-US" altLang="en-US" sz="2400" i="1" dirty="0">
                <a:latin typeface="Bookman Old Style" panose="02050604050505020204" pitchFamily="18" charset="0"/>
              </a:rPr>
              <a:t>double</a:t>
            </a:r>
            <a:r>
              <a:rPr lang="en-US" altLang="en-US" sz="2400" dirty="0">
                <a:latin typeface="Bookman Old Style" panose="02050604050505020204" pitchFamily="18" charset="0"/>
              </a:rPr>
              <a:t> the force.</a:t>
            </a:r>
          </a:p>
          <a:p>
            <a:pPr algn="ctr" eaLnBrk="1" hangingPunct="1">
              <a:lnSpc>
                <a:spcPct val="90000"/>
              </a:lnSpc>
              <a:buFontTx/>
              <a:buNone/>
            </a:pPr>
            <a:endParaRPr lang="en-US" altLang="en-US" sz="2400" dirty="0">
              <a:latin typeface="Bookman Old Style" panose="02050604050505020204" pitchFamily="18" charset="0"/>
            </a:endParaRPr>
          </a:p>
          <a:p>
            <a:pPr algn="ctr" eaLnBrk="1" hangingPunct="1">
              <a:lnSpc>
                <a:spcPct val="90000"/>
              </a:lnSpc>
              <a:buFontTx/>
              <a:buNone/>
            </a:pPr>
            <a:r>
              <a:rPr lang="en-US" altLang="en-US" sz="2400" dirty="0">
                <a:latin typeface="Bookman Old Style" panose="02050604050505020204" pitchFamily="18" charset="0"/>
              </a:rPr>
              <a:t>What if you double the mass </a:t>
            </a:r>
            <a:r>
              <a:rPr lang="en-US" altLang="en-US" sz="2400" i="1" dirty="0">
                <a:latin typeface="Bookman Old Style" panose="02050604050505020204" pitchFamily="18" charset="0"/>
              </a:rPr>
              <a:t>and</a:t>
            </a:r>
            <a:r>
              <a:rPr lang="en-US" altLang="en-US" sz="2400" dirty="0">
                <a:latin typeface="Bookman Old Style" panose="02050604050505020204" pitchFamily="18" charset="0"/>
              </a:rPr>
              <a:t> the acceleration?</a:t>
            </a:r>
          </a:p>
          <a:p>
            <a:pPr algn="ctr" eaLnBrk="1" hangingPunct="1">
              <a:lnSpc>
                <a:spcPct val="90000"/>
              </a:lnSpc>
              <a:buFontTx/>
              <a:buNone/>
            </a:pPr>
            <a:endParaRPr lang="en-US" altLang="en-US" sz="2400" dirty="0">
              <a:latin typeface="Bookman Old Style" panose="02050604050505020204" pitchFamily="18" charset="0"/>
            </a:endParaRPr>
          </a:p>
          <a:p>
            <a:pPr algn="ctr" eaLnBrk="1" hangingPunct="1">
              <a:lnSpc>
                <a:spcPct val="90000"/>
              </a:lnSpc>
              <a:buFontTx/>
              <a:buNone/>
            </a:pPr>
            <a:r>
              <a:rPr lang="en-US" altLang="en-US" sz="2400" dirty="0">
                <a:latin typeface="Bookman Old Style" panose="02050604050505020204" pitchFamily="18" charset="0"/>
              </a:rPr>
              <a:t>(2m)(2a) = 4F</a:t>
            </a:r>
          </a:p>
          <a:p>
            <a:pPr algn="ctr" eaLnBrk="1" hangingPunct="1">
              <a:lnSpc>
                <a:spcPct val="90000"/>
              </a:lnSpc>
              <a:buFontTx/>
              <a:buNone/>
            </a:pPr>
            <a:endParaRPr lang="en-US" altLang="en-US" sz="2400" dirty="0">
              <a:latin typeface="Bookman Old Style" panose="02050604050505020204" pitchFamily="18" charset="0"/>
            </a:endParaRPr>
          </a:p>
          <a:p>
            <a:pPr algn="ctr" eaLnBrk="1" hangingPunct="1">
              <a:lnSpc>
                <a:spcPct val="90000"/>
              </a:lnSpc>
              <a:buFontTx/>
              <a:buNone/>
            </a:pPr>
            <a:r>
              <a:rPr lang="en-US" altLang="en-US" sz="2400" dirty="0">
                <a:latin typeface="Bookman Old Style" panose="02050604050505020204" pitchFamily="18" charset="0"/>
              </a:rPr>
              <a:t>Doubling the mass </a:t>
            </a:r>
            <a:r>
              <a:rPr lang="en-US" altLang="en-US" sz="2400" i="1" dirty="0">
                <a:latin typeface="Bookman Old Style" panose="02050604050505020204" pitchFamily="18" charset="0"/>
              </a:rPr>
              <a:t>and</a:t>
            </a:r>
            <a:r>
              <a:rPr lang="en-US" altLang="en-US" sz="2400" dirty="0">
                <a:latin typeface="Bookman Old Style" panose="02050604050505020204" pitchFamily="18" charset="0"/>
              </a:rPr>
              <a:t> the acceleration </a:t>
            </a:r>
            <a:r>
              <a:rPr lang="en-US" altLang="en-US" sz="2400" i="1" dirty="0">
                <a:latin typeface="Bookman Old Style" panose="02050604050505020204" pitchFamily="18" charset="0"/>
              </a:rPr>
              <a:t>quadruples</a:t>
            </a:r>
            <a:r>
              <a:rPr lang="en-US" altLang="en-US" sz="2400" dirty="0">
                <a:latin typeface="Bookman Old Style" panose="02050604050505020204" pitchFamily="18" charset="0"/>
              </a:rPr>
              <a:t> the force.</a:t>
            </a:r>
          </a:p>
          <a:p>
            <a:pPr algn="ctr" eaLnBrk="1" hangingPunct="1">
              <a:lnSpc>
                <a:spcPct val="90000"/>
              </a:lnSpc>
              <a:buFontTx/>
              <a:buNone/>
            </a:pPr>
            <a:endParaRPr lang="en-US" altLang="en-US" sz="2400" dirty="0">
              <a:latin typeface="Bookman Old Style" panose="02050604050505020204" pitchFamily="18" charset="0"/>
            </a:endParaRPr>
          </a:p>
          <a:p>
            <a:pPr algn="ctr" eaLnBrk="1" hangingPunct="1">
              <a:lnSpc>
                <a:spcPct val="90000"/>
              </a:lnSpc>
              <a:buFontTx/>
              <a:buNone/>
            </a:pPr>
            <a:r>
              <a:rPr lang="en-US" altLang="en-US" sz="2400" dirty="0">
                <a:latin typeface="Bookman Old Style" panose="02050604050505020204" pitchFamily="18" charset="0"/>
              </a:rPr>
              <a:t>So . . . what if you </a:t>
            </a:r>
            <a:r>
              <a:rPr lang="en-US" altLang="en-US" sz="2400" i="1" dirty="0">
                <a:latin typeface="Bookman Old Style" panose="02050604050505020204" pitchFamily="18" charset="0"/>
              </a:rPr>
              <a:t>decrease the mass by half</a:t>
            </a:r>
            <a:r>
              <a:rPr lang="en-US" altLang="en-US" sz="2400" dirty="0">
                <a:latin typeface="Bookman Old Style" panose="02050604050505020204" pitchFamily="18" charset="0"/>
              </a:rPr>
              <a:t>?  How much force would the object have now?</a:t>
            </a:r>
          </a:p>
        </p:txBody>
      </p:sp>
    </p:spTree>
    <p:custDataLst>
      <p:tags r:id="rId1"/>
    </p:custDataLst>
    <p:extLst>
      <p:ext uri="{BB962C8B-B14F-4D97-AF65-F5344CB8AC3E}">
        <p14:creationId xmlns:p14="http://schemas.microsoft.com/office/powerpoint/2010/main" val="1370287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Newton’s Third Law</a:t>
            </a:r>
          </a:p>
        </p:txBody>
      </p:sp>
      <p:sp>
        <p:nvSpPr>
          <p:cNvPr id="35843" name="Rectangle 3"/>
          <p:cNvSpPr>
            <a:spLocks noGrp="1" noChangeArrowheads="1"/>
          </p:cNvSpPr>
          <p:nvPr>
            <p:ph type="body" idx="1"/>
          </p:nvPr>
        </p:nvSpPr>
        <p:spPr>
          <a:xfrm>
            <a:off x="457200" y="4648200"/>
            <a:ext cx="8229600" cy="1524000"/>
          </a:xfrm>
        </p:spPr>
        <p:txBody>
          <a:bodyPr>
            <a:normAutofit/>
          </a:bodyPr>
          <a:lstStyle/>
          <a:p>
            <a:pPr algn="ctr" eaLnBrk="1" hangingPunct="1">
              <a:buFontTx/>
              <a:buNone/>
            </a:pPr>
            <a:r>
              <a:rPr lang="en-US" altLang="en-US" sz="3600" i="1" dirty="0">
                <a:latin typeface="Bookman Old Style" panose="02050604050505020204" pitchFamily="18" charset="0"/>
              </a:rPr>
              <a:t>For every action there is an equal and opposite reaction.</a:t>
            </a:r>
          </a:p>
        </p:txBody>
      </p:sp>
      <p:pic>
        <p:nvPicPr>
          <p:cNvPr id="35844" name="Picture 4" descr="MCSY01297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752600"/>
            <a:ext cx="200501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724124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229600" cy="838200"/>
          </a:xfrm>
        </p:spPr>
        <p:txBody>
          <a:bodyPr/>
          <a:lstStyle/>
          <a:p>
            <a:pPr eaLnBrk="1" hangingPunct="1"/>
            <a:r>
              <a:rPr lang="en-US" altLang="en-US" sz="3600" dirty="0">
                <a:latin typeface="Bookman Old Style" panose="02050604050505020204" pitchFamily="18" charset="0"/>
              </a:rPr>
              <a:t>What does this mean?</a:t>
            </a:r>
          </a:p>
        </p:txBody>
      </p:sp>
      <p:sp>
        <p:nvSpPr>
          <p:cNvPr id="37891" name="Text Box 4"/>
          <p:cNvSpPr txBox="1">
            <a:spLocks noChangeArrowheads="1"/>
          </p:cNvSpPr>
          <p:nvPr/>
        </p:nvSpPr>
        <p:spPr bwMode="auto">
          <a:xfrm>
            <a:off x="457200" y="1905000"/>
            <a:ext cx="65532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dirty="0">
                <a:latin typeface="Bookman Old Style" panose="02050604050505020204" pitchFamily="18" charset="0"/>
              </a:rPr>
              <a:t>For every force acting on an object, there is an equal force acting in the opposite direction.  Right now, gravity is pulling you </a:t>
            </a:r>
            <a:r>
              <a:rPr lang="en-US" altLang="en-US" sz="2400" i="1" dirty="0">
                <a:latin typeface="Bookman Old Style" panose="02050604050505020204" pitchFamily="18" charset="0"/>
              </a:rPr>
              <a:t>down</a:t>
            </a:r>
            <a:r>
              <a:rPr lang="en-US" altLang="en-US" sz="2400" dirty="0">
                <a:latin typeface="Bookman Old Style" panose="02050604050505020204" pitchFamily="18" charset="0"/>
              </a:rPr>
              <a:t> in your seat, but Newton’s Third Law says your seat is pushing </a:t>
            </a:r>
            <a:r>
              <a:rPr lang="en-US" altLang="en-US" sz="2400" i="1" dirty="0">
                <a:latin typeface="Bookman Old Style" panose="02050604050505020204" pitchFamily="18" charset="0"/>
              </a:rPr>
              <a:t>up</a:t>
            </a:r>
            <a:r>
              <a:rPr lang="en-US" altLang="en-US" sz="2400" dirty="0">
                <a:latin typeface="Bookman Old Style" panose="02050604050505020204" pitchFamily="18" charset="0"/>
              </a:rPr>
              <a:t> against you with </a:t>
            </a:r>
            <a:r>
              <a:rPr lang="en-US" altLang="en-US" sz="2400" i="1" dirty="0">
                <a:latin typeface="Bookman Old Style" panose="02050604050505020204" pitchFamily="18" charset="0"/>
              </a:rPr>
              <a:t>equal force</a:t>
            </a:r>
            <a:r>
              <a:rPr lang="en-US" altLang="en-US" sz="2400" dirty="0">
                <a:latin typeface="Bookman Old Style" panose="02050604050505020204" pitchFamily="18" charset="0"/>
              </a:rPr>
              <a:t>.  This is why you are not moving. </a:t>
            </a:r>
          </a:p>
          <a:p>
            <a:pPr eaLnBrk="1" hangingPunct="1">
              <a:spcBef>
                <a:spcPct val="50000"/>
              </a:spcBef>
              <a:buFontTx/>
              <a:buNone/>
            </a:pPr>
            <a:r>
              <a:rPr lang="en-US" altLang="en-US" sz="2400" dirty="0">
                <a:latin typeface="Bookman Old Style" panose="02050604050505020204" pitchFamily="18" charset="0"/>
              </a:rPr>
              <a:t> There is a </a:t>
            </a:r>
            <a:r>
              <a:rPr lang="en-US" altLang="en-US" sz="2400" i="1" dirty="0">
                <a:latin typeface="Bookman Old Style" panose="02050604050505020204" pitchFamily="18" charset="0"/>
              </a:rPr>
              <a:t>balanced force</a:t>
            </a:r>
            <a:r>
              <a:rPr lang="en-US" altLang="en-US" sz="2400" dirty="0">
                <a:latin typeface="Bookman Old Style" panose="02050604050505020204" pitchFamily="18" charset="0"/>
              </a:rPr>
              <a:t> acting on you– gravity pulling down, your seat pushing up.</a:t>
            </a:r>
          </a:p>
        </p:txBody>
      </p:sp>
      <p:pic>
        <p:nvPicPr>
          <p:cNvPr id="19465" name="Picture 9" descr="MCj02377310000[1]"/>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781800" y="2286000"/>
            <a:ext cx="2043113" cy="2362200"/>
          </a:xfrm>
          <a:noFill/>
        </p:spPr>
      </p:pic>
    </p:spTree>
    <p:custDataLst>
      <p:tags r:id="rId1"/>
    </p:custDataLst>
    <p:extLst>
      <p:ext uri="{BB962C8B-B14F-4D97-AF65-F5344CB8AC3E}">
        <p14:creationId xmlns:p14="http://schemas.microsoft.com/office/powerpoint/2010/main" val="4067209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94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Think about it . . .</a:t>
            </a:r>
          </a:p>
        </p:txBody>
      </p:sp>
      <p:sp>
        <p:nvSpPr>
          <p:cNvPr id="43013" name="Text Box 5"/>
          <p:cNvSpPr txBox="1">
            <a:spLocks noChangeArrowheads="1"/>
          </p:cNvSpPr>
          <p:nvPr/>
        </p:nvSpPr>
        <p:spPr bwMode="auto">
          <a:xfrm>
            <a:off x="3733800" y="1711114"/>
            <a:ext cx="5257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dirty="0">
                <a:latin typeface="Bookman Old Style" panose="02050604050505020204" pitchFamily="18" charset="0"/>
              </a:rPr>
              <a:t>Why does it hurt so much when you stub your toe?  When your toe exerts a force on a rock, the rock exerts an equal force back on your toe.  The harder you hit your toe against it, the more force the rock exerts back on your toe (and the more your toe hurts).</a:t>
            </a:r>
          </a:p>
        </p:txBody>
      </p:sp>
      <p:pic>
        <p:nvPicPr>
          <p:cNvPr id="3" name="Picture 2"/>
          <p:cNvPicPr>
            <a:picLocks noChangeAspect="1"/>
          </p:cNvPicPr>
          <p:nvPr/>
        </p:nvPicPr>
        <p:blipFill>
          <a:blip r:embed="rId4"/>
          <a:stretch>
            <a:fillRect/>
          </a:stretch>
        </p:blipFill>
        <p:spPr>
          <a:xfrm>
            <a:off x="311641" y="1143000"/>
            <a:ext cx="3133725" cy="3038475"/>
          </a:xfrm>
          <a:prstGeom prst="rect">
            <a:avLst/>
          </a:prstGeom>
        </p:spPr>
      </p:pic>
      <p:sp>
        <p:nvSpPr>
          <p:cNvPr id="4" name="AutoShape 2" descr="Image result for stubbed to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descr="Sore &lt;strong&gt;Toe&lt;/strong&gt; | Foot showing &lt;strong&gt;pain&lt;/strong&gt; on one &lt;strong&gt;toe&lt;/strong&gt;. Format Figure Credi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2283" y="4124325"/>
            <a:ext cx="3048000" cy="2336800"/>
          </a:xfrm>
          <a:prstGeom prst="rect">
            <a:avLst/>
          </a:prstGeom>
        </p:spPr>
      </p:pic>
      <p:sp>
        <p:nvSpPr>
          <p:cNvPr id="14" name="Text Box 5"/>
          <p:cNvSpPr txBox="1">
            <a:spLocks noChangeArrowheads="1"/>
          </p:cNvSpPr>
          <p:nvPr/>
        </p:nvSpPr>
        <p:spPr bwMode="auto">
          <a:xfrm>
            <a:off x="193675" y="4258756"/>
            <a:ext cx="49339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dirty="0">
                <a:latin typeface="Bookman Old Style" panose="02050604050505020204" pitchFamily="18" charset="0"/>
              </a:rPr>
              <a:t>When the polar bear swims, action force is his paw pushing the water. The reaction force is the water pushing on the bear’s paw.  Action pushes water backward and the reaction force moves the bear forward.  Both bear and water move!</a:t>
            </a:r>
          </a:p>
        </p:txBody>
      </p:sp>
    </p:spTree>
    <p:custDataLst>
      <p:tags r:id="rId1"/>
    </p:custDataLst>
    <p:extLst>
      <p:ext uri="{BB962C8B-B14F-4D97-AF65-F5344CB8AC3E}">
        <p14:creationId xmlns:p14="http://schemas.microsoft.com/office/powerpoint/2010/main" val="381662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301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utoUpdateAnimBg="0"/>
      <p:bldP spid="1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latin typeface="Bookman Old Style" panose="02050604050505020204" pitchFamily="18" charset="0"/>
              </a:rPr>
              <a:t>Newton’s Laws of Motion</a:t>
            </a:r>
          </a:p>
        </p:txBody>
      </p:sp>
      <p:sp>
        <p:nvSpPr>
          <p:cNvPr id="9219" name="Rectangle 3"/>
          <p:cNvSpPr>
            <a:spLocks noGrp="1" noChangeArrowheads="1"/>
          </p:cNvSpPr>
          <p:nvPr>
            <p:ph type="body" idx="1"/>
          </p:nvPr>
        </p:nvSpPr>
        <p:spPr/>
        <p:txBody>
          <a:bodyPr>
            <a:normAutofit/>
          </a:bodyPr>
          <a:lstStyle/>
          <a:p>
            <a:pPr marL="45720" indent="0" eaLnBrk="1" hangingPunct="1">
              <a:buNone/>
            </a:pPr>
            <a:r>
              <a:rPr lang="en-US" altLang="en-US" sz="2400" dirty="0">
                <a:latin typeface="Bookman Old Style" panose="02050604050505020204" pitchFamily="18" charset="0"/>
              </a:rPr>
              <a:t>1</a:t>
            </a:r>
            <a:r>
              <a:rPr lang="en-US" altLang="en-US" sz="2400" baseline="30000" dirty="0">
                <a:latin typeface="Bookman Old Style" panose="02050604050505020204" pitchFamily="18" charset="0"/>
              </a:rPr>
              <a:t>st</a:t>
            </a:r>
            <a:r>
              <a:rPr lang="en-US" altLang="en-US" sz="2400" dirty="0">
                <a:latin typeface="Bookman Old Style" panose="02050604050505020204" pitchFamily="18" charset="0"/>
              </a:rPr>
              <a:t> LAW: An object in motion tends to stay in motion and an object at rest tends to stay at rest unless acted upon by an unbalanced force. (aka – Law of Inertia)</a:t>
            </a:r>
          </a:p>
          <a:p>
            <a:pPr marL="45720" indent="0" eaLnBrk="1" hangingPunct="1">
              <a:buNone/>
            </a:pPr>
            <a:endParaRPr lang="en-US" altLang="en-US" sz="2400" dirty="0">
              <a:latin typeface="Bookman Old Style" panose="02050604050505020204" pitchFamily="18" charset="0"/>
            </a:endParaRPr>
          </a:p>
          <a:p>
            <a:pPr eaLnBrk="1" hangingPunct="1">
              <a:buFontTx/>
              <a:buNone/>
            </a:pPr>
            <a:r>
              <a:rPr lang="en-US" altLang="en-US" sz="2400" dirty="0">
                <a:latin typeface="Bookman Old Style" panose="02050604050505020204" pitchFamily="18" charset="0"/>
              </a:rPr>
              <a:t>2</a:t>
            </a:r>
            <a:r>
              <a:rPr lang="en-US" altLang="en-US" sz="2400" baseline="30000" dirty="0">
                <a:latin typeface="Bookman Old Style" panose="02050604050505020204" pitchFamily="18" charset="0"/>
              </a:rPr>
              <a:t>nd</a:t>
            </a:r>
            <a:r>
              <a:rPr lang="en-US" altLang="en-US" sz="2400" dirty="0">
                <a:latin typeface="Bookman Old Style" panose="02050604050505020204" pitchFamily="18" charset="0"/>
              </a:rPr>
              <a:t> LAW: Force equals mass times acceleration </a:t>
            </a:r>
            <a:br>
              <a:rPr lang="en-US" altLang="en-US" sz="2400" dirty="0">
                <a:latin typeface="Bookman Old Style" panose="02050604050505020204" pitchFamily="18" charset="0"/>
              </a:rPr>
            </a:br>
            <a:r>
              <a:rPr lang="en-US" altLang="en-US" sz="2400" dirty="0">
                <a:latin typeface="Bookman Old Style" panose="02050604050505020204" pitchFamily="18" charset="0"/>
              </a:rPr>
              <a:t>  (F = ma).</a:t>
            </a:r>
          </a:p>
          <a:p>
            <a:pPr eaLnBrk="1" hangingPunct="1">
              <a:buFontTx/>
              <a:buNone/>
            </a:pPr>
            <a:endParaRPr lang="en-US" altLang="en-US" sz="2400" dirty="0">
              <a:latin typeface="Bookman Old Style" panose="02050604050505020204" pitchFamily="18" charset="0"/>
            </a:endParaRPr>
          </a:p>
          <a:p>
            <a:pPr eaLnBrk="1" hangingPunct="1">
              <a:buFontTx/>
              <a:buNone/>
            </a:pPr>
            <a:r>
              <a:rPr lang="en-US" altLang="en-US" sz="2400" dirty="0">
                <a:latin typeface="Bookman Old Style" panose="02050604050505020204" pitchFamily="18" charset="0"/>
              </a:rPr>
              <a:t>3</a:t>
            </a:r>
            <a:r>
              <a:rPr lang="en-US" altLang="en-US" sz="2400" baseline="30000" dirty="0">
                <a:latin typeface="Bookman Old Style" panose="02050604050505020204" pitchFamily="18" charset="0"/>
              </a:rPr>
              <a:t>rd</a:t>
            </a:r>
            <a:r>
              <a:rPr lang="en-US" altLang="en-US" sz="2400" dirty="0">
                <a:latin typeface="Bookman Old Style" panose="02050604050505020204" pitchFamily="18" charset="0"/>
              </a:rPr>
              <a:t> LAW:  For every action there is an equal and opposite reaction.</a:t>
            </a:r>
          </a:p>
        </p:txBody>
      </p:sp>
    </p:spTree>
    <p:custDataLst>
      <p:tags r:id="rId1"/>
    </p:custDataLst>
    <p:extLst>
      <p:ext uri="{BB962C8B-B14F-4D97-AF65-F5344CB8AC3E}">
        <p14:creationId xmlns:p14="http://schemas.microsoft.com/office/powerpoint/2010/main" val="403252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85800"/>
            <a:ext cx="8229600" cy="1143000"/>
          </a:xfrm>
        </p:spPr>
        <p:txBody>
          <a:bodyPr/>
          <a:lstStyle/>
          <a:p>
            <a:pPr eaLnBrk="1" hangingPunct="1"/>
            <a:r>
              <a:rPr lang="en-US" altLang="en-US">
                <a:latin typeface="Bookman Old Style" panose="02050604050505020204" pitchFamily="18" charset="0"/>
              </a:rPr>
              <a:t>Newton’s First Law</a:t>
            </a:r>
          </a:p>
        </p:txBody>
      </p:sp>
      <p:sp>
        <p:nvSpPr>
          <p:cNvPr id="11267" name="Rectangle 3"/>
          <p:cNvSpPr>
            <a:spLocks noGrp="1" noChangeArrowheads="1"/>
          </p:cNvSpPr>
          <p:nvPr>
            <p:ph type="body" idx="1"/>
          </p:nvPr>
        </p:nvSpPr>
        <p:spPr>
          <a:xfrm>
            <a:off x="457200" y="3810000"/>
            <a:ext cx="8229600" cy="2438400"/>
          </a:xfrm>
        </p:spPr>
        <p:txBody>
          <a:bodyPr>
            <a:normAutofit/>
          </a:bodyPr>
          <a:lstStyle/>
          <a:p>
            <a:pPr eaLnBrk="1" hangingPunct="1">
              <a:buFontTx/>
              <a:buNone/>
            </a:pPr>
            <a:r>
              <a:rPr lang="en-US" altLang="en-US" sz="2800" i="1" dirty="0">
                <a:latin typeface="Bookman Old Style" panose="02050604050505020204" pitchFamily="18" charset="0"/>
              </a:rPr>
              <a:t>  An object at rest tends to stay at rest and an object in motion tends to stay in motion unless acted upon by an unbalanced force.</a:t>
            </a:r>
          </a:p>
        </p:txBody>
      </p:sp>
      <p:pic>
        <p:nvPicPr>
          <p:cNvPr id="11268" name="Picture 12" descr="MCSY012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0" y="1828800"/>
            <a:ext cx="1374775" cy="165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65857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What does this mean?</a:t>
            </a:r>
          </a:p>
        </p:txBody>
      </p:sp>
      <p:sp>
        <p:nvSpPr>
          <p:cNvPr id="13315" name="Rectangle 3"/>
          <p:cNvSpPr>
            <a:spLocks noGrp="1" noChangeArrowheads="1"/>
          </p:cNvSpPr>
          <p:nvPr>
            <p:ph type="body" idx="1"/>
          </p:nvPr>
        </p:nvSpPr>
        <p:spPr/>
        <p:txBody>
          <a:bodyPr/>
          <a:lstStyle/>
          <a:p>
            <a:pPr eaLnBrk="1" hangingPunct="1">
              <a:lnSpc>
                <a:spcPct val="90000"/>
              </a:lnSpc>
              <a:buFontTx/>
              <a:buNone/>
            </a:pPr>
            <a:r>
              <a:rPr lang="en-US" altLang="en-US" sz="2800" dirty="0">
                <a:latin typeface="Bookman Old Style" panose="02050604050505020204" pitchFamily="18" charset="0"/>
              </a:rPr>
              <a:t>Basically, an object will “keep doing what it was doing” unless acted on by an unbalanced force.</a:t>
            </a:r>
          </a:p>
          <a:p>
            <a:pPr eaLnBrk="1" hangingPunct="1">
              <a:lnSpc>
                <a:spcPct val="90000"/>
              </a:lnSpc>
              <a:buFontTx/>
              <a:buNone/>
            </a:pPr>
            <a:endParaRPr lang="en-US" altLang="en-US" sz="2800" dirty="0">
              <a:latin typeface="Bookman Old Style" panose="02050604050505020204" pitchFamily="18" charset="0"/>
            </a:endParaRPr>
          </a:p>
          <a:p>
            <a:pPr eaLnBrk="1" hangingPunct="1">
              <a:lnSpc>
                <a:spcPct val="90000"/>
              </a:lnSpc>
              <a:buFontTx/>
              <a:buNone/>
            </a:pPr>
            <a:r>
              <a:rPr lang="en-US" altLang="en-US" sz="2800" dirty="0">
                <a:latin typeface="Bookman Old Style" panose="02050604050505020204" pitchFamily="18" charset="0"/>
              </a:rPr>
              <a:t>If the object was sitting still, it will </a:t>
            </a:r>
            <a:r>
              <a:rPr lang="en-US" altLang="en-US" sz="2800" i="1" dirty="0">
                <a:latin typeface="Bookman Old Style" panose="02050604050505020204" pitchFamily="18" charset="0"/>
              </a:rPr>
              <a:t>remain stationary</a:t>
            </a:r>
            <a:r>
              <a:rPr lang="en-US" altLang="en-US" sz="2800" dirty="0">
                <a:latin typeface="Bookman Old Style" panose="02050604050505020204" pitchFamily="18" charset="0"/>
              </a:rPr>
              <a:t>.  If it was moving at a constant velocity, it will </a:t>
            </a:r>
            <a:r>
              <a:rPr lang="en-US" altLang="en-US" sz="2800" i="1" dirty="0">
                <a:latin typeface="Bookman Old Style" panose="02050604050505020204" pitchFamily="18" charset="0"/>
              </a:rPr>
              <a:t>keep moving</a:t>
            </a:r>
            <a:r>
              <a:rPr lang="en-US" altLang="en-US" sz="2800" dirty="0">
                <a:latin typeface="Bookman Old Style" panose="02050604050505020204" pitchFamily="18" charset="0"/>
              </a:rPr>
              <a:t>.</a:t>
            </a:r>
          </a:p>
          <a:p>
            <a:pPr eaLnBrk="1" hangingPunct="1">
              <a:lnSpc>
                <a:spcPct val="90000"/>
              </a:lnSpc>
              <a:buFontTx/>
              <a:buNone/>
            </a:pPr>
            <a:endParaRPr lang="en-US" altLang="en-US" sz="2800" dirty="0">
              <a:latin typeface="Bookman Old Style" panose="02050604050505020204" pitchFamily="18" charset="0"/>
            </a:endParaRPr>
          </a:p>
          <a:p>
            <a:pPr eaLnBrk="1" hangingPunct="1">
              <a:lnSpc>
                <a:spcPct val="90000"/>
              </a:lnSpc>
              <a:buFontTx/>
              <a:buNone/>
            </a:pPr>
            <a:r>
              <a:rPr lang="en-US" altLang="en-US" sz="2800" dirty="0">
                <a:latin typeface="Bookman Old Style" panose="02050604050505020204" pitchFamily="18" charset="0"/>
              </a:rPr>
              <a:t>It takes an </a:t>
            </a:r>
            <a:r>
              <a:rPr lang="en-US" altLang="en-US" sz="2800" b="1" i="1" dirty="0">
                <a:latin typeface="Bookman Old Style" panose="02050604050505020204" pitchFamily="18" charset="0"/>
              </a:rPr>
              <a:t>unbalanced force</a:t>
            </a:r>
            <a:r>
              <a:rPr lang="en-US" altLang="en-US" sz="2800" b="1" dirty="0">
                <a:latin typeface="Bookman Old Style" panose="02050604050505020204" pitchFamily="18" charset="0"/>
              </a:rPr>
              <a:t> </a:t>
            </a:r>
            <a:r>
              <a:rPr lang="en-US" altLang="en-US" sz="2800" dirty="0">
                <a:latin typeface="Bookman Old Style" panose="02050604050505020204" pitchFamily="18" charset="0"/>
              </a:rPr>
              <a:t>to change the motion of an object.</a:t>
            </a:r>
          </a:p>
          <a:p>
            <a:pPr eaLnBrk="1" hangingPunct="1">
              <a:lnSpc>
                <a:spcPct val="90000"/>
              </a:lnSpc>
              <a:buFontTx/>
              <a:buNone/>
            </a:pPr>
            <a:endParaRPr lang="en-US" altLang="en-US" sz="2800" dirty="0">
              <a:latin typeface="Bookman Old Style" panose="02050604050505020204" pitchFamily="18" charset="0"/>
            </a:endParaRPr>
          </a:p>
          <a:p>
            <a:pPr eaLnBrk="1" hangingPunct="1">
              <a:lnSpc>
                <a:spcPct val="90000"/>
              </a:lnSpc>
              <a:buFontTx/>
              <a:buNone/>
            </a:pPr>
            <a:endParaRPr lang="en-US" altLang="en-US" sz="2800" dirty="0"/>
          </a:p>
        </p:txBody>
      </p:sp>
    </p:spTree>
    <p:custDataLst>
      <p:tags r:id="rId1"/>
    </p:custDataLst>
    <p:extLst>
      <p:ext uri="{BB962C8B-B14F-4D97-AF65-F5344CB8AC3E}">
        <p14:creationId xmlns:p14="http://schemas.microsoft.com/office/powerpoint/2010/main" val="482606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4000" i="1" dirty="0">
                <a:latin typeface="Bookman Old Style" panose="02050604050505020204" pitchFamily="18" charset="0"/>
              </a:rPr>
              <a:t>balanced force</a:t>
            </a:r>
          </a:p>
        </p:txBody>
      </p:sp>
      <p:pic>
        <p:nvPicPr>
          <p:cNvPr id="10244" name="Picture 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480130" y="1410241"/>
            <a:ext cx="4059799" cy="2253709"/>
          </a:xfrm>
          <a:noFill/>
        </p:spPr>
      </p:pic>
      <p:sp>
        <p:nvSpPr>
          <p:cNvPr id="10246" name="Text Box 6"/>
          <p:cNvSpPr txBox="1">
            <a:spLocks noChangeArrowheads="1"/>
          </p:cNvSpPr>
          <p:nvPr/>
        </p:nvSpPr>
        <p:spPr bwMode="auto">
          <a:xfrm>
            <a:off x="480130" y="5415055"/>
            <a:ext cx="852837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dirty="0">
                <a:latin typeface="Bookman Old Style" panose="02050604050505020204" pitchFamily="18" charset="0"/>
              </a:rPr>
              <a:t>Balanced -If the forces on an object are </a:t>
            </a:r>
            <a:r>
              <a:rPr lang="en-US" altLang="en-US" sz="2400" b="1" dirty="0">
                <a:latin typeface="Bookman Old Style" panose="02050604050505020204" pitchFamily="18" charset="0"/>
              </a:rPr>
              <a:t>equal and opposite,</a:t>
            </a:r>
            <a:r>
              <a:rPr lang="en-US" altLang="en-US" sz="2400" dirty="0">
                <a:latin typeface="Bookman Old Style" panose="02050604050505020204" pitchFamily="18" charset="0"/>
              </a:rPr>
              <a:t> so the object experiences no change in motion.  </a:t>
            </a:r>
          </a:p>
        </p:txBody>
      </p:sp>
      <p:pic>
        <p:nvPicPr>
          <p:cNvPr id="5" name="Picture 10" descr="MCBD0699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079" y="4196032"/>
            <a:ext cx="426085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a:xfrm>
            <a:off x="4799860" y="2097180"/>
            <a:ext cx="3962400" cy="3317875"/>
          </a:xfrm>
          <a:prstGeom prst="rect">
            <a:avLst/>
          </a:prstGeom>
          <a:noFill/>
        </p:spPr>
      </p:pic>
    </p:spTree>
    <p:custDataLst>
      <p:tags r:id="rId1"/>
    </p:custDataLst>
    <p:extLst>
      <p:ext uri="{BB962C8B-B14F-4D97-AF65-F5344CB8AC3E}">
        <p14:creationId xmlns:p14="http://schemas.microsoft.com/office/powerpoint/2010/main" val="4095761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1000"/>
                                        <p:tgtEl>
                                          <p:spTgt spid="10244"/>
                                        </p:tgtEl>
                                      </p:cBhvr>
                                    </p:animEffect>
                                    <p:anim calcmode="lin" valueType="num">
                                      <p:cBhvr>
                                        <p:cTn id="8" dur="1000" fill="hold"/>
                                        <p:tgtEl>
                                          <p:spTgt spid="10244"/>
                                        </p:tgtEl>
                                        <p:attrNameLst>
                                          <p:attrName>ppt_x</p:attrName>
                                        </p:attrNameLst>
                                      </p:cBhvr>
                                      <p:tavLst>
                                        <p:tav tm="0">
                                          <p:val>
                                            <p:strVal val="#ppt_x"/>
                                          </p:val>
                                        </p:tav>
                                        <p:tav tm="100000">
                                          <p:val>
                                            <p:strVal val="#ppt_x"/>
                                          </p:val>
                                        </p:tav>
                                      </p:tavLst>
                                    </p:anim>
                                    <p:anim calcmode="lin" valueType="num">
                                      <p:cBhvr>
                                        <p:cTn id="9" dur="1000" fill="hold"/>
                                        <p:tgtEl>
                                          <p:spTgt spid="1024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fade">
                                      <p:cBhvr>
                                        <p:cTn id="12" dur="1000"/>
                                        <p:tgtEl>
                                          <p:spTgt spid="10246"/>
                                        </p:tgtEl>
                                      </p:cBhvr>
                                    </p:animEffect>
                                    <p:anim calcmode="lin" valueType="num">
                                      <p:cBhvr>
                                        <p:cTn id="13" dur="1000" fill="hold"/>
                                        <p:tgtEl>
                                          <p:spTgt spid="10246"/>
                                        </p:tgtEl>
                                        <p:attrNameLst>
                                          <p:attrName>ppt_x</p:attrName>
                                        </p:attrNameLst>
                                      </p:cBhvr>
                                      <p:tavLst>
                                        <p:tav tm="0">
                                          <p:val>
                                            <p:strVal val="#ppt_x"/>
                                          </p:val>
                                        </p:tav>
                                        <p:tav tm="100000">
                                          <p:val>
                                            <p:strVal val="#ppt_x"/>
                                          </p:val>
                                        </p:tav>
                                      </p:tavLst>
                                    </p:anim>
                                    <p:anim calcmode="lin" valueType="num">
                                      <p:cBhvr>
                                        <p:cTn id="14" dur="1000" fill="hold"/>
                                        <p:tgtEl>
                                          <p:spTgt spid="1024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dissolv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514" y="381000"/>
            <a:ext cx="8229600" cy="1143000"/>
          </a:xfrm>
        </p:spPr>
        <p:txBody>
          <a:bodyPr/>
          <a:lstStyle/>
          <a:p>
            <a:pPr eaLnBrk="1" hangingPunct="1"/>
            <a:r>
              <a:rPr lang="en-US" altLang="en-US" sz="4000" dirty="0">
                <a:latin typeface="Bookman Old Style" panose="02050604050505020204" pitchFamily="18" charset="0"/>
              </a:rPr>
              <a:t>Newton’s First Law </a:t>
            </a:r>
            <a:br>
              <a:rPr lang="en-US" altLang="en-US" sz="4000" dirty="0">
                <a:latin typeface="Bookman Old Style" panose="02050604050505020204" pitchFamily="18" charset="0"/>
              </a:rPr>
            </a:br>
            <a:r>
              <a:rPr lang="en-US" altLang="en-US" sz="4000" cap="none" dirty="0">
                <a:latin typeface="Bookman Old Style" panose="02050604050505020204" pitchFamily="18" charset="0"/>
              </a:rPr>
              <a:t>aka</a:t>
            </a:r>
            <a:r>
              <a:rPr lang="en-US" altLang="en-US" sz="4000" dirty="0">
                <a:latin typeface="Bookman Old Style" panose="02050604050505020204" pitchFamily="18" charset="0"/>
              </a:rPr>
              <a:t> the </a:t>
            </a:r>
            <a:r>
              <a:rPr lang="en-US" altLang="en-US" sz="4000" i="1" dirty="0">
                <a:latin typeface="Bookman Old Style" panose="02050604050505020204" pitchFamily="18" charset="0"/>
              </a:rPr>
              <a:t>Law of Inertia</a:t>
            </a:r>
          </a:p>
        </p:txBody>
      </p:sp>
      <p:sp>
        <p:nvSpPr>
          <p:cNvPr id="19459" name="Rectangle 3"/>
          <p:cNvSpPr>
            <a:spLocks noGrp="1" noChangeArrowheads="1"/>
          </p:cNvSpPr>
          <p:nvPr>
            <p:ph type="body" idx="1"/>
          </p:nvPr>
        </p:nvSpPr>
        <p:spPr>
          <a:xfrm>
            <a:off x="381000" y="2620963"/>
            <a:ext cx="8229600" cy="3505200"/>
          </a:xfrm>
        </p:spPr>
        <p:txBody>
          <a:bodyPr>
            <a:normAutofit/>
          </a:bodyPr>
          <a:lstStyle/>
          <a:p>
            <a:pPr eaLnBrk="1" hangingPunct="1">
              <a:lnSpc>
                <a:spcPct val="90000"/>
              </a:lnSpc>
              <a:buFontTx/>
              <a:buNone/>
            </a:pPr>
            <a:r>
              <a:rPr lang="en-US" altLang="en-US" sz="2400" b="1" u="sng" dirty="0">
                <a:latin typeface="Bookman Old Style" panose="02050604050505020204" pitchFamily="18" charset="0"/>
              </a:rPr>
              <a:t>Inertia</a:t>
            </a:r>
            <a:r>
              <a:rPr lang="en-US" altLang="en-US" sz="2400" b="1" dirty="0">
                <a:latin typeface="Bookman Old Style" panose="02050604050505020204" pitchFamily="18" charset="0"/>
              </a:rPr>
              <a:t>: </a:t>
            </a:r>
            <a:r>
              <a:rPr lang="en-US" altLang="en-US" sz="2400" dirty="0">
                <a:latin typeface="Bookman Old Style" panose="02050604050505020204" pitchFamily="18" charset="0"/>
              </a:rPr>
              <a:t>the tendency of an object to resist </a:t>
            </a:r>
            <a:r>
              <a:rPr lang="en-US" altLang="en-US" sz="2400" b="1" i="1" dirty="0">
                <a:latin typeface="Bookman Old Style" panose="02050604050505020204" pitchFamily="18" charset="0"/>
              </a:rPr>
              <a:t>changes</a:t>
            </a:r>
            <a:r>
              <a:rPr lang="en-US" altLang="en-US" sz="2400" dirty="0">
                <a:latin typeface="Bookman Old Style" panose="02050604050505020204" pitchFamily="18" charset="0"/>
              </a:rPr>
              <a:t> in its state of motion</a:t>
            </a:r>
          </a:p>
          <a:p>
            <a:pPr eaLnBrk="1" hangingPunct="1">
              <a:lnSpc>
                <a:spcPct val="90000"/>
              </a:lnSpc>
              <a:buFontTx/>
              <a:buNone/>
            </a:pPr>
            <a:endParaRPr lang="en-US" altLang="en-US" sz="2400" dirty="0">
              <a:latin typeface="Bookman Old Style" panose="02050604050505020204" pitchFamily="18" charset="0"/>
            </a:endParaRPr>
          </a:p>
          <a:p>
            <a:pPr eaLnBrk="1" hangingPunct="1">
              <a:lnSpc>
                <a:spcPct val="90000"/>
              </a:lnSpc>
              <a:buFontTx/>
              <a:buNone/>
            </a:pPr>
            <a:r>
              <a:rPr lang="en-US" altLang="en-US" sz="2400" dirty="0">
                <a:latin typeface="Bookman Old Style" panose="02050604050505020204" pitchFamily="18" charset="0"/>
              </a:rPr>
              <a:t>The First Law states that </a:t>
            </a:r>
            <a:r>
              <a:rPr lang="en-US" altLang="en-US" sz="2400" i="1" dirty="0">
                <a:latin typeface="Bookman Old Style" panose="02050604050505020204" pitchFamily="18" charset="0"/>
              </a:rPr>
              <a:t>all objects have inertia</a:t>
            </a:r>
            <a:r>
              <a:rPr lang="en-US" altLang="en-US" sz="2400" dirty="0">
                <a:latin typeface="Bookman Old Style" panose="02050604050505020204" pitchFamily="18" charset="0"/>
              </a:rPr>
              <a:t>.  The more mass an object has, the more inertia it has (and the harder it is to change its motion).</a:t>
            </a:r>
          </a:p>
        </p:txBody>
      </p:sp>
    </p:spTree>
    <p:custDataLst>
      <p:tags r:id="rId1"/>
    </p:custDataLst>
    <p:extLst>
      <p:ext uri="{BB962C8B-B14F-4D97-AF65-F5344CB8AC3E}">
        <p14:creationId xmlns:p14="http://schemas.microsoft.com/office/powerpoint/2010/main" val="420909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2800">
                <a:latin typeface="Bookman Old Style" panose="02050604050505020204" pitchFamily="18" charset="0"/>
              </a:rPr>
              <a:t>If objects in motion tend to stay in motion, why don’t moving objects keep moving forever?</a:t>
            </a:r>
          </a:p>
        </p:txBody>
      </p:sp>
      <p:sp>
        <p:nvSpPr>
          <p:cNvPr id="23555" name="Text Box 4"/>
          <p:cNvSpPr txBox="1">
            <a:spLocks noChangeArrowheads="1"/>
          </p:cNvSpPr>
          <p:nvPr/>
        </p:nvSpPr>
        <p:spPr bwMode="auto">
          <a:xfrm>
            <a:off x="457200" y="1676400"/>
            <a:ext cx="81534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US" altLang="en-US" sz="2800" i="1" dirty="0">
                <a:latin typeface="Bookman Old Style" panose="02050604050505020204" pitchFamily="18" charset="0"/>
              </a:rPr>
              <a:t>Things don’t keep moving forever because there’s almost always an unbalanced force acting upon it.</a:t>
            </a:r>
          </a:p>
        </p:txBody>
      </p:sp>
      <p:sp>
        <p:nvSpPr>
          <p:cNvPr id="15365" name="Text Box 5"/>
          <p:cNvSpPr txBox="1">
            <a:spLocks noChangeArrowheads="1"/>
          </p:cNvSpPr>
          <p:nvPr/>
        </p:nvSpPr>
        <p:spPr bwMode="auto">
          <a:xfrm>
            <a:off x="685800" y="3124200"/>
            <a:ext cx="5791200" cy="98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en-US" altLang="en-US" sz="2400" dirty="0">
                <a:latin typeface="Bookman Old Style" panose="02050604050505020204" pitchFamily="18" charset="0"/>
              </a:rPr>
              <a:t>A book sliding across a table slows down and stops because of the force of </a:t>
            </a:r>
            <a:r>
              <a:rPr lang="en-US" altLang="en-US" sz="2400" b="1" i="1" dirty="0">
                <a:latin typeface="Bookman Old Style" panose="02050604050505020204" pitchFamily="18" charset="0"/>
              </a:rPr>
              <a:t>friction</a:t>
            </a:r>
            <a:r>
              <a:rPr lang="en-US" altLang="en-US" sz="2400" b="1" dirty="0">
                <a:latin typeface="Bookman Old Style" panose="02050604050505020204" pitchFamily="18" charset="0"/>
              </a:rPr>
              <a:t>.</a:t>
            </a:r>
          </a:p>
        </p:txBody>
      </p:sp>
      <p:sp>
        <p:nvSpPr>
          <p:cNvPr id="15366" name="Text Box 6"/>
          <p:cNvSpPr txBox="1">
            <a:spLocks noChangeArrowheads="1"/>
          </p:cNvSpPr>
          <p:nvPr/>
        </p:nvSpPr>
        <p:spPr bwMode="auto">
          <a:xfrm>
            <a:off x="3352800" y="4953000"/>
            <a:ext cx="54094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400" dirty="0">
                <a:latin typeface="Bookman Old Style" panose="02050604050505020204" pitchFamily="18" charset="0"/>
              </a:rPr>
              <a:t>If you throw a ball upwards it will eventually slow down and fall because of the force of </a:t>
            </a:r>
            <a:r>
              <a:rPr lang="en-US" altLang="en-US" sz="2400" i="1" dirty="0">
                <a:latin typeface="Bookman Old Style" panose="02050604050505020204" pitchFamily="18" charset="0"/>
              </a:rPr>
              <a:t>gravity</a:t>
            </a:r>
            <a:r>
              <a:rPr lang="en-US" altLang="en-US" sz="2400" dirty="0">
                <a:latin typeface="Bookman Old Style" panose="02050604050505020204" pitchFamily="18" charset="0"/>
              </a:rPr>
              <a:t>.</a:t>
            </a:r>
          </a:p>
        </p:txBody>
      </p:sp>
      <p:pic>
        <p:nvPicPr>
          <p:cNvPr id="15368" name="Picture 8" descr="MCj04040590000[1]"/>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629400" y="3124200"/>
            <a:ext cx="1600200" cy="1593850"/>
          </a:xfrm>
          <a:noFill/>
        </p:spPr>
      </p:pic>
      <p:pic>
        <p:nvPicPr>
          <p:cNvPr id="15372" name="Picture 12" descr="MPj038720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 y="4572000"/>
            <a:ext cx="2286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281685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fade">
                                      <p:cBhvr>
                                        <p:cTn id="7" dur="1000"/>
                                        <p:tgtEl>
                                          <p:spTgt spid="15365"/>
                                        </p:tgtEl>
                                      </p:cBhvr>
                                    </p:animEffect>
                                    <p:anim calcmode="lin" valueType="num">
                                      <p:cBhvr>
                                        <p:cTn id="8" dur="1000" fill="hold"/>
                                        <p:tgtEl>
                                          <p:spTgt spid="15365"/>
                                        </p:tgtEl>
                                        <p:attrNameLst>
                                          <p:attrName>ppt_x</p:attrName>
                                        </p:attrNameLst>
                                      </p:cBhvr>
                                      <p:tavLst>
                                        <p:tav tm="0">
                                          <p:val>
                                            <p:strVal val="#ppt_x"/>
                                          </p:val>
                                        </p:tav>
                                        <p:tav tm="100000">
                                          <p:val>
                                            <p:strVal val="#ppt_x"/>
                                          </p:val>
                                        </p:tav>
                                      </p:tavLst>
                                    </p:anim>
                                    <p:anim calcmode="lin" valueType="num">
                                      <p:cBhvr>
                                        <p:cTn id="9" dur="1000" fill="hold"/>
                                        <p:tgtEl>
                                          <p:spTgt spid="1536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5368"/>
                                        </p:tgtEl>
                                        <p:attrNameLst>
                                          <p:attrName>style.visibility</p:attrName>
                                        </p:attrNameLst>
                                      </p:cBhvr>
                                      <p:to>
                                        <p:strVal val="visible"/>
                                      </p:to>
                                    </p:set>
                                    <p:animEffect transition="in" filter="fade">
                                      <p:cBhvr>
                                        <p:cTn id="12" dur="1000"/>
                                        <p:tgtEl>
                                          <p:spTgt spid="15368"/>
                                        </p:tgtEl>
                                      </p:cBhvr>
                                    </p:animEffect>
                                    <p:anim calcmode="lin" valueType="num">
                                      <p:cBhvr>
                                        <p:cTn id="13" dur="1000" fill="hold"/>
                                        <p:tgtEl>
                                          <p:spTgt spid="15368"/>
                                        </p:tgtEl>
                                        <p:attrNameLst>
                                          <p:attrName>ppt_x</p:attrName>
                                        </p:attrNameLst>
                                      </p:cBhvr>
                                      <p:tavLst>
                                        <p:tav tm="0">
                                          <p:val>
                                            <p:strVal val="#ppt_x"/>
                                          </p:val>
                                        </p:tav>
                                        <p:tav tm="100000">
                                          <p:val>
                                            <p:strVal val="#ppt_x"/>
                                          </p:val>
                                        </p:tav>
                                      </p:tavLst>
                                    </p:anim>
                                    <p:anim calcmode="lin" valueType="num">
                                      <p:cBhvr>
                                        <p:cTn id="14" dur="1000" fill="hold"/>
                                        <p:tgtEl>
                                          <p:spTgt spid="15368"/>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5372"/>
                                        </p:tgtEl>
                                        <p:attrNameLst>
                                          <p:attrName>style.visibility</p:attrName>
                                        </p:attrNameLst>
                                      </p:cBhvr>
                                      <p:to>
                                        <p:strVal val="visible"/>
                                      </p:to>
                                    </p:set>
                                    <p:animEffect transition="in" filter="fade">
                                      <p:cBhvr>
                                        <p:cTn id="19" dur="1000"/>
                                        <p:tgtEl>
                                          <p:spTgt spid="15372"/>
                                        </p:tgtEl>
                                      </p:cBhvr>
                                    </p:animEffect>
                                    <p:anim calcmode="lin" valueType="num">
                                      <p:cBhvr>
                                        <p:cTn id="20" dur="1000" fill="hold"/>
                                        <p:tgtEl>
                                          <p:spTgt spid="15372"/>
                                        </p:tgtEl>
                                        <p:attrNameLst>
                                          <p:attrName>ppt_x</p:attrName>
                                        </p:attrNameLst>
                                      </p:cBhvr>
                                      <p:tavLst>
                                        <p:tav tm="0">
                                          <p:val>
                                            <p:strVal val="#ppt_x"/>
                                          </p:val>
                                        </p:tav>
                                        <p:tav tm="100000">
                                          <p:val>
                                            <p:strVal val="#ppt_x"/>
                                          </p:val>
                                        </p:tav>
                                      </p:tavLst>
                                    </p:anim>
                                    <p:anim calcmode="lin" valueType="num">
                                      <p:cBhvr>
                                        <p:cTn id="21" dur="1000" fill="hold"/>
                                        <p:tgtEl>
                                          <p:spTgt spid="1537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5366"/>
                                        </p:tgtEl>
                                        <p:attrNameLst>
                                          <p:attrName>style.visibility</p:attrName>
                                        </p:attrNameLst>
                                      </p:cBhvr>
                                      <p:to>
                                        <p:strVal val="visible"/>
                                      </p:to>
                                    </p:set>
                                    <p:animEffect transition="in" filter="fade">
                                      <p:cBhvr>
                                        <p:cTn id="24" dur="1000"/>
                                        <p:tgtEl>
                                          <p:spTgt spid="15366"/>
                                        </p:tgtEl>
                                      </p:cBhvr>
                                    </p:animEffect>
                                    <p:anim calcmode="lin" valueType="num">
                                      <p:cBhvr>
                                        <p:cTn id="25" dur="1000" fill="hold"/>
                                        <p:tgtEl>
                                          <p:spTgt spid="15366"/>
                                        </p:tgtEl>
                                        <p:attrNameLst>
                                          <p:attrName>ppt_x</p:attrName>
                                        </p:attrNameLst>
                                      </p:cBhvr>
                                      <p:tavLst>
                                        <p:tav tm="0">
                                          <p:val>
                                            <p:strVal val="#ppt_x"/>
                                          </p:val>
                                        </p:tav>
                                        <p:tav tm="100000">
                                          <p:val>
                                            <p:strVal val="#ppt_x"/>
                                          </p:val>
                                        </p:tav>
                                      </p:tavLst>
                                    </p:anim>
                                    <p:anim calcmode="lin" valueType="num">
                                      <p:cBhvr>
                                        <p:cTn id="26" dur="1000" fill="hold"/>
                                        <p:tgtEl>
                                          <p:spTgt spid="153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609600" y="685800"/>
            <a:ext cx="7848600" cy="5486400"/>
          </a:xfrm>
          <a:prstGeom prst="rect">
            <a:avLst/>
          </a:prstGeom>
        </p:spPr>
      </p:pic>
    </p:spTree>
    <p:extLst>
      <p:ext uri="{BB962C8B-B14F-4D97-AF65-F5344CB8AC3E}">
        <p14:creationId xmlns:p14="http://schemas.microsoft.com/office/powerpoint/2010/main" val="1066680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latin typeface="Bookman Old Style" panose="02050604050505020204" pitchFamily="18" charset="0"/>
              </a:rPr>
              <a:t>Newton’s Second Law</a:t>
            </a:r>
          </a:p>
        </p:txBody>
      </p:sp>
      <p:sp>
        <p:nvSpPr>
          <p:cNvPr id="27651" name="Rectangle 3"/>
          <p:cNvSpPr>
            <a:spLocks noGrp="1" noChangeArrowheads="1"/>
          </p:cNvSpPr>
          <p:nvPr>
            <p:ph type="body" idx="1"/>
          </p:nvPr>
        </p:nvSpPr>
        <p:spPr>
          <a:xfrm>
            <a:off x="457200" y="3657600"/>
            <a:ext cx="8229600" cy="1295400"/>
          </a:xfrm>
        </p:spPr>
        <p:txBody>
          <a:bodyPr>
            <a:noAutofit/>
          </a:bodyPr>
          <a:lstStyle/>
          <a:p>
            <a:pPr algn="ctr" eaLnBrk="1" hangingPunct="1">
              <a:lnSpc>
                <a:spcPct val="80000"/>
              </a:lnSpc>
              <a:buFontTx/>
              <a:buNone/>
            </a:pPr>
            <a:r>
              <a:rPr lang="en-US" altLang="en-US" sz="3200" i="1" dirty="0">
                <a:latin typeface="Bookman Old Style" panose="02050604050505020204" pitchFamily="18" charset="0"/>
              </a:rPr>
              <a:t>Force equals mass times acceleration.</a:t>
            </a:r>
          </a:p>
          <a:p>
            <a:pPr algn="ctr" eaLnBrk="1" hangingPunct="1">
              <a:lnSpc>
                <a:spcPct val="80000"/>
              </a:lnSpc>
              <a:buFontTx/>
              <a:buNone/>
            </a:pPr>
            <a:endParaRPr lang="en-US" altLang="en-US" sz="3200" i="1" dirty="0">
              <a:latin typeface="Bookman Old Style" panose="02050604050505020204" pitchFamily="18" charset="0"/>
            </a:endParaRPr>
          </a:p>
          <a:p>
            <a:pPr algn="ctr" eaLnBrk="1" hangingPunct="1">
              <a:lnSpc>
                <a:spcPct val="80000"/>
              </a:lnSpc>
              <a:buFontTx/>
              <a:buNone/>
            </a:pPr>
            <a:endParaRPr lang="en-US" altLang="en-US" sz="3200" i="1" dirty="0">
              <a:latin typeface="Bookman Old Style" panose="02050604050505020204" pitchFamily="18" charset="0"/>
            </a:endParaRPr>
          </a:p>
          <a:p>
            <a:pPr algn="ctr" eaLnBrk="1" hangingPunct="1">
              <a:lnSpc>
                <a:spcPct val="80000"/>
              </a:lnSpc>
              <a:buFontTx/>
              <a:buNone/>
            </a:pPr>
            <a:r>
              <a:rPr lang="en-US" altLang="en-US" sz="3200" i="1" dirty="0">
                <a:latin typeface="Bookman Old Style" panose="02050604050505020204" pitchFamily="18" charset="0"/>
              </a:rPr>
              <a:t>F = m x a</a:t>
            </a:r>
          </a:p>
        </p:txBody>
      </p:sp>
      <p:pic>
        <p:nvPicPr>
          <p:cNvPr id="27653" name="Picture 5" descr="MCSY01296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1447800"/>
            <a:ext cx="16478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9510982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5|4.6"/>
</p:tagLst>
</file>

<file path=ppt/tags/tag10.xml><?xml version="1.0" encoding="utf-8"?>
<p:tagLst xmlns:a="http://schemas.openxmlformats.org/drawingml/2006/main" xmlns:r="http://schemas.openxmlformats.org/officeDocument/2006/relationships" xmlns:p="http://schemas.openxmlformats.org/presentationml/2006/main">
  <p:tag name="TIMING" val="|1.6|4.1|2.9|3.5|3.7"/>
</p:tagLst>
</file>

<file path=ppt/tags/tag11.xml><?xml version="1.0" encoding="utf-8"?>
<p:tagLst xmlns:a="http://schemas.openxmlformats.org/drawingml/2006/main" xmlns:r="http://schemas.openxmlformats.org/officeDocument/2006/relationships" xmlns:p="http://schemas.openxmlformats.org/presentationml/2006/main">
  <p:tag name="TIMING" val="|1.5"/>
</p:tagLst>
</file>

<file path=ppt/tags/tag12.xml><?xml version="1.0" encoding="utf-8"?>
<p:tagLst xmlns:a="http://schemas.openxmlformats.org/drawingml/2006/main" xmlns:r="http://schemas.openxmlformats.org/officeDocument/2006/relationships" xmlns:p="http://schemas.openxmlformats.org/presentationml/2006/main">
  <p:tag name="TIMING" val="|1.4"/>
</p:tagLst>
</file>

<file path=ppt/tags/tag13.xml><?xml version="1.0" encoding="utf-8"?>
<p:tagLst xmlns:a="http://schemas.openxmlformats.org/drawingml/2006/main" xmlns:r="http://schemas.openxmlformats.org/officeDocument/2006/relationships" xmlns:p="http://schemas.openxmlformats.org/presentationml/2006/main">
  <p:tag name="TIMING" val="|1.2|12.1"/>
</p:tagLst>
</file>

<file path=ppt/tags/tag2.xml><?xml version="1.0" encoding="utf-8"?>
<p:tagLst xmlns:a="http://schemas.openxmlformats.org/drawingml/2006/main" xmlns:r="http://schemas.openxmlformats.org/officeDocument/2006/relationships" xmlns:p="http://schemas.openxmlformats.org/presentationml/2006/main">
  <p:tag name="TIMING" val="|1.1|1.9|2"/>
</p:tagLst>
</file>

<file path=ppt/tags/tag3.xml><?xml version="1.0" encoding="utf-8"?>
<p:tagLst xmlns:a="http://schemas.openxmlformats.org/drawingml/2006/main" xmlns:r="http://schemas.openxmlformats.org/officeDocument/2006/relationships" xmlns:p="http://schemas.openxmlformats.org/presentationml/2006/main">
  <p:tag name="TIMING" val="|1.5"/>
</p:tagLst>
</file>

<file path=ppt/tags/tag4.xml><?xml version="1.0" encoding="utf-8"?>
<p:tagLst xmlns:a="http://schemas.openxmlformats.org/drawingml/2006/main" xmlns:r="http://schemas.openxmlformats.org/officeDocument/2006/relationships" xmlns:p="http://schemas.openxmlformats.org/presentationml/2006/main">
  <p:tag name="TIMING" val="|1.5|4.6|3.6"/>
</p:tagLst>
</file>

<file path=ppt/tags/tag5.xml><?xml version="1.0" encoding="utf-8"?>
<p:tagLst xmlns:a="http://schemas.openxmlformats.org/drawingml/2006/main" xmlns:r="http://schemas.openxmlformats.org/officeDocument/2006/relationships" xmlns:p="http://schemas.openxmlformats.org/presentationml/2006/main">
  <p:tag name="TIMING" val="|1.4"/>
</p:tagLst>
</file>

<file path=ppt/tags/tag6.xml><?xml version="1.0" encoding="utf-8"?>
<p:tagLst xmlns:a="http://schemas.openxmlformats.org/drawingml/2006/main" xmlns:r="http://schemas.openxmlformats.org/officeDocument/2006/relationships" xmlns:p="http://schemas.openxmlformats.org/presentationml/2006/main">
  <p:tag name="TIMING" val="|1.6|4.3"/>
</p:tagLst>
</file>

<file path=ppt/tags/tag7.xml><?xml version="1.0" encoding="utf-8"?>
<p:tagLst xmlns:a="http://schemas.openxmlformats.org/drawingml/2006/main" xmlns:r="http://schemas.openxmlformats.org/officeDocument/2006/relationships" xmlns:p="http://schemas.openxmlformats.org/presentationml/2006/main">
  <p:tag name="TIMING" val="|3.:|5.1|3.3"/>
</p:tagLst>
</file>

<file path=ppt/tags/tag8.xml><?xml version="1.0" encoding="utf-8"?>
<p:tagLst xmlns:a="http://schemas.openxmlformats.org/drawingml/2006/main" xmlns:r="http://schemas.openxmlformats.org/officeDocument/2006/relationships" xmlns:p="http://schemas.openxmlformats.org/presentationml/2006/main">
  <p:tag name="TIMING" val="|2|3.2|2.1"/>
</p:tagLst>
</file>

<file path=ppt/tags/tag9.xml><?xml version="1.0" encoding="utf-8"?>
<p:tagLst xmlns:a="http://schemas.openxmlformats.org/drawingml/2006/main" xmlns:r="http://schemas.openxmlformats.org/officeDocument/2006/relationships" xmlns:p="http://schemas.openxmlformats.org/presentationml/2006/main">
  <p:tag name="TIMING" val="|1.4|10.4|8.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1810</TotalTime>
  <Words>810</Words>
  <Application>Microsoft Office PowerPoint</Application>
  <PresentationFormat>On-screen Show (4:3)</PresentationFormat>
  <Paragraphs>79</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Bookman Old Style</vt:lpstr>
      <vt:lpstr>Calibri</vt:lpstr>
      <vt:lpstr>Franklin Gothic Medium</vt:lpstr>
      <vt:lpstr>Wingdings</vt:lpstr>
      <vt:lpstr>Wingdings 2</vt:lpstr>
      <vt:lpstr>Grid</vt:lpstr>
      <vt:lpstr> Newton’s Laws of Motion</vt:lpstr>
      <vt:lpstr>Newton’s Laws of Motion</vt:lpstr>
      <vt:lpstr>Newton’s First Law</vt:lpstr>
      <vt:lpstr>What does this mean?</vt:lpstr>
      <vt:lpstr>balanced force</vt:lpstr>
      <vt:lpstr>Newton’s First Law  aka the Law of Inertia</vt:lpstr>
      <vt:lpstr>If objects in motion tend to stay in motion, why don’t moving objects keep moving forever?</vt:lpstr>
      <vt:lpstr>PowerPoint Presentation</vt:lpstr>
      <vt:lpstr>Newton’s Second Law</vt:lpstr>
      <vt:lpstr>What does F = ma mean?</vt:lpstr>
      <vt:lpstr>More about F = ma</vt:lpstr>
      <vt:lpstr>Newton’s Third Law</vt:lpstr>
      <vt:lpstr>What does this mean?</vt:lpstr>
      <vt:lpstr>Think about it . . .</vt:lpstr>
    </vt:vector>
  </TitlesOfParts>
  <Company>M-DCPS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Forces</dc:title>
  <dc:creator>Pena, Laura</dc:creator>
  <cp:lastModifiedBy>Trevor Stoesz</cp:lastModifiedBy>
  <cp:revision>140</cp:revision>
  <dcterms:created xsi:type="dcterms:W3CDTF">2013-05-08T14:38:49Z</dcterms:created>
  <dcterms:modified xsi:type="dcterms:W3CDTF">2020-03-25T15:39:26Z</dcterms:modified>
</cp:coreProperties>
</file>