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85" r:id="rId2"/>
    <p:sldId id="386" r:id="rId3"/>
    <p:sldId id="387" r:id="rId4"/>
    <p:sldId id="352" r:id="rId5"/>
    <p:sldId id="379" r:id="rId6"/>
    <p:sldId id="388" r:id="rId7"/>
    <p:sldId id="355" r:id="rId8"/>
    <p:sldId id="354" r:id="rId9"/>
    <p:sldId id="380" r:id="rId10"/>
    <p:sldId id="356" r:id="rId11"/>
    <p:sldId id="357" r:id="rId12"/>
    <p:sldId id="384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47D"/>
    <a:srgbClr val="CC0000"/>
    <a:srgbClr val="CCFF66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0" autoAdjust="0"/>
    <p:restoredTop sz="94660"/>
  </p:normalViewPr>
  <p:slideViewPr>
    <p:cSldViewPr>
      <p:cViewPr varScale="1">
        <p:scale>
          <a:sx n="68" d="100"/>
          <a:sy n="68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9C96A6-861C-4379-AE73-1F498664DE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04C046-E955-486D-AA66-35835A7ADC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4385DB-ED2D-428F-8510-5B1493B1CAF6}" type="datetimeFigureOut">
              <a:rPr lang="en-US"/>
              <a:pPr>
                <a:defRPr/>
              </a:pPr>
              <a:t>4/23/2019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5212C-058C-4BEE-9B21-4D68961DD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E649F-C429-4FC8-9F6C-9F42967D06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847313-D620-4143-8FDB-774614539A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2D0058B5-E068-46AE-AB6F-5C8D8CA6E4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0F8FA05-959D-4246-9662-CE0F38C0B6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37887F2-01F8-4A61-8A3C-4E83E5E714F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DD163E7B-0810-48B6-A625-C9CBC3F3B4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9659353C-D6CC-45BF-8316-A0403CDE06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B1B81D8F-2152-490F-939D-FB3FB7515C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DD5838-EC73-46A6-90AA-9827E731EB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xtreem science logos">
            <a:extLst>
              <a:ext uri="{FF2B5EF4-FFF2-40B4-BE49-F238E27FC236}">
                <a16:creationId xmlns:a16="http://schemas.microsoft.com/office/drawing/2014/main" id="{F35624C3-68C6-4472-9904-F317F70112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8F9F1"/>
              </a:clrFrom>
              <a:clrTo>
                <a:srgbClr val="F8F9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686800" cy="641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67700-B698-45C6-B752-C2A879990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C222C-F031-4236-B723-788826F01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F2010-9BD0-4BFE-88AC-CC9BE43AC3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28B70-65C9-4298-98EB-14C99B7E3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94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D2BA6-3D11-474F-A0FB-70B3FF0EE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E15EA-7683-4F00-84EF-BA6EA67E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D2050-D715-44C6-9648-F675BDFE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0B269-C36F-4D7B-81D3-EAD40C2D1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37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DCDA4-D38F-4996-A3B1-2FAA3472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B8DC2-8C12-4F90-8A2A-0D1F3409F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A291A-FB4A-42E0-88FE-5BEF1081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C9F8F-FC3A-4DFF-BC47-26C80F6519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8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ED867-15FF-4E82-975C-CE5CFC78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9336D-3960-48B4-A37C-79E3A1FE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590BD-7BC3-43EE-B4E4-B26DD13B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7BDA5-AEBE-41DF-831D-705C379E7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5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8A0E0-0ABC-40DC-9DE5-A7F5FE130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610C0-17D6-403B-8A67-969626D3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EF2E5-0EF4-4ABE-83EC-8F538DEB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D5758-CA0D-4613-B75B-7FD6E106D0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23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EF25E-6FEF-4CEB-A306-F95567F9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9F121-7A36-48EC-9223-70324AB7A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754F2-8781-4928-92D2-15D99FD7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B0712-2D31-4987-9C38-772E283E4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92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7E79A-7CCD-4C9C-8D25-8EE81F72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F7A007-9A31-4EA3-B2FE-86CA20CC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7CA7E-1B6D-4B61-BD2A-F0C99D85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6A5B1-2961-423E-A1BC-CF5DC8E0B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93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1D801-D715-48B8-81D8-73F73802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6953F-9F35-4DD3-B99F-E07E5DE0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E46B0-A710-45FE-A9AC-014A54A8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B6C07-76AD-4072-85FA-5B9974A49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16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1AD2F-9EFA-4656-AF4C-9A921E06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FA6CC-7753-4C0B-B0B7-AB9BEFF71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933C7-E97E-472F-BFBA-A628023C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7AEFD-D951-4465-BB0A-2354E37AC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85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36F30-9407-463A-A0BF-1084F7CE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F91EA-7554-443A-BD19-1DF82739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AF0F0-A35A-476F-93A7-FB6264BC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0DB83-EBFC-49FD-9E38-0E679FA6A0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30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5FD11-8FAD-4910-AFCC-7FDB7DFC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FE37D-D8E3-4442-8DCE-0815B0E2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4D878-1CDB-4CB8-8AC6-27BB9344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3031-EED9-4486-B2DE-71D923A3BD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2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82F98D-0894-489C-ABBB-C9B84E331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304800"/>
            <a:ext cx="68580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92CF3D8-1363-4F5A-9D3D-C8BAE2F6E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54FD9B5-197C-45AD-A309-DF47B7DCA5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B915A9C-D4CD-413A-AA49-2C8D8355DA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BBA6BFD-7072-47D9-AE65-645293A9D5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EF980A-FE9C-4761-8B19-D9573391F15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xtreem science logos">
            <a:extLst>
              <a:ext uri="{FF2B5EF4-FFF2-40B4-BE49-F238E27FC236}">
                <a16:creationId xmlns:a16="http://schemas.microsoft.com/office/drawing/2014/main" id="{6C87317B-591A-4417-8F9A-FC8E74378D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8F9F1"/>
              </a:clrFrom>
              <a:clrTo>
                <a:srgbClr val="F8F9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56368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E9E47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E9E47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E9E47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E9E47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E9E47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9E47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9E47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9E47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E9E47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C8ADBB9-22DA-4648-9692-B0D848302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Review: Newton’s 1</a:t>
            </a:r>
            <a:r>
              <a:rPr lang="en-US" altLang="en-US" baseline="30000"/>
              <a:t>st</a:t>
            </a:r>
            <a:r>
              <a:rPr lang="en-US" altLang="en-US"/>
              <a:t> Law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1CEDE42-DFCA-46B5-A96A-EB66611D5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79638"/>
            <a:ext cx="8229600" cy="452596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An object in motion stays in motion in a straight line, unless acted upon by unbalanced force. A push or pull will cause object to speed up, slow down, or change direction.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C240351-A737-4BAD-8B71-CE5BAEF09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2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4EE65C2-5B3E-44F9-8E1F-90B2094B6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An egg is free-falling from a nest in a tree. Neglect air resistance. Draw a free-body diagram showing the forces involved.</a:t>
            </a:r>
          </a:p>
        </p:txBody>
      </p:sp>
      <p:grpSp>
        <p:nvGrpSpPr>
          <p:cNvPr id="22532" name="Group 9">
            <a:extLst>
              <a:ext uri="{FF2B5EF4-FFF2-40B4-BE49-F238E27FC236}">
                <a16:creationId xmlns:a16="http://schemas.microsoft.com/office/drawing/2014/main" id="{FCA664B9-14F1-4ECB-99C5-5AD20EEE6AD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429000"/>
            <a:ext cx="2286000" cy="1587500"/>
            <a:chOff x="5105400" y="3733800"/>
            <a:chExt cx="2282825" cy="1587500"/>
          </a:xfrm>
        </p:grpSpPr>
        <p:pic>
          <p:nvPicPr>
            <p:cNvPr id="22534" name="Picture 7" descr="C:\Documents and Settings\nkredich\Local Settings\Temporary Internet Files\Content.IE5\VQ2ZRY34\MCj04374670000[1].wmf">
              <a:extLst>
                <a:ext uri="{FF2B5EF4-FFF2-40B4-BE49-F238E27FC236}">
                  <a16:creationId xmlns:a16="http://schemas.microsoft.com/office/drawing/2014/main" id="{01E919C3-13D0-4318-93B6-396D47F18B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733800"/>
              <a:ext cx="1825625" cy="15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5" descr="C:\Documents and Settings\nkredich\Local Settings\Temporary Internet Files\Content.IE5\8HENO5MF\MCNA00950_0000[1].wmf">
              <a:extLst>
                <a:ext uri="{FF2B5EF4-FFF2-40B4-BE49-F238E27FC236}">
                  <a16:creationId xmlns:a16="http://schemas.microsoft.com/office/drawing/2014/main" id="{49559732-3CDF-43EF-B230-D80A435AAB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3886200"/>
              <a:ext cx="1722730" cy="905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1B73BDFC-4428-441F-914D-D902B08A3A10}"/>
              </a:ext>
            </a:extLst>
          </p:cNvPr>
          <p:cNvSpPr/>
          <p:nvPr/>
        </p:nvSpPr>
        <p:spPr>
          <a:xfrm>
            <a:off x="2895600" y="5334000"/>
            <a:ext cx="228600" cy="381000"/>
          </a:xfrm>
          <a:prstGeom prst="ellipse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A3437C7-3E5F-48BD-BC46-34FE95DED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2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6F703F7-05B9-4B3B-8729-26596EEDF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Gravity is the only force acting on the egg as it falls.</a:t>
            </a:r>
          </a:p>
        </p:txBody>
      </p:sp>
      <p:pic>
        <p:nvPicPr>
          <p:cNvPr id="23556" name="Picture 5" descr="u2l2c4">
            <a:extLst>
              <a:ext uri="{FF2B5EF4-FFF2-40B4-BE49-F238E27FC236}">
                <a16:creationId xmlns:a16="http://schemas.microsoft.com/office/drawing/2014/main" id="{6A8ADF1E-BE47-4CC4-BD48-2C94387A7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260350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7" name="Group 6">
            <a:extLst>
              <a:ext uri="{FF2B5EF4-FFF2-40B4-BE49-F238E27FC236}">
                <a16:creationId xmlns:a16="http://schemas.microsoft.com/office/drawing/2014/main" id="{4A59EE82-A12A-469D-AFDE-F452A99C18EA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429000"/>
            <a:ext cx="2282825" cy="1587500"/>
            <a:chOff x="5105400" y="3733800"/>
            <a:chExt cx="2282825" cy="1587500"/>
          </a:xfrm>
        </p:grpSpPr>
        <p:pic>
          <p:nvPicPr>
            <p:cNvPr id="23560" name="Picture 7" descr="C:\Documents and Settings\nkredich\Local Settings\Temporary Internet Files\Content.IE5\VQ2ZRY34\MCj04374670000[1].wmf">
              <a:extLst>
                <a:ext uri="{FF2B5EF4-FFF2-40B4-BE49-F238E27FC236}">
                  <a16:creationId xmlns:a16="http://schemas.microsoft.com/office/drawing/2014/main" id="{396117A1-765D-4F51-AA78-CD9F3AE4A3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733800"/>
              <a:ext cx="1825625" cy="15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1" name="Picture 5" descr="C:\Documents and Settings\nkredich\Local Settings\Temporary Internet Files\Content.IE5\8HENO5MF\MCNA00950_0000[1].wmf">
              <a:extLst>
                <a:ext uri="{FF2B5EF4-FFF2-40B4-BE49-F238E27FC236}">
                  <a16:creationId xmlns:a16="http://schemas.microsoft.com/office/drawing/2014/main" id="{E7C2BFB6-4EF5-4CCD-9581-E1985D8140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3886200"/>
              <a:ext cx="1722730" cy="905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EAB957E2-3822-4A46-A81E-5F99DFB000D2}"/>
              </a:ext>
            </a:extLst>
          </p:cNvPr>
          <p:cNvSpPr/>
          <p:nvPr/>
        </p:nvSpPr>
        <p:spPr>
          <a:xfrm>
            <a:off x="3048000" y="4876800"/>
            <a:ext cx="228600" cy="381000"/>
          </a:xfrm>
          <a:prstGeom prst="ellipse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A2AE1D-F667-4913-B7C3-24BE0590D5BB}"/>
              </a:ext>
            </a:extLst>
          </p:cNvPr>
          <p:cNvCxnSpPr/>
          <p:nvPr/>
        </p:nvCxnSpPr>
        <p:spPr>
          <a:xfrm rot="5400000">
            <a:off x="2629694" y="5828506"/>
            <a:ext cx="1143000" cy="158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8916E10-0AD3-4533-A016-E53B30A29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2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70113DC-D5EF-4C58-AE6F-FB24480C4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forces are unbalanced, so the egg will accelerate downward.</a:t>
            </a:r>
          </a:p>
        </p:txBody>
      </p:sp>
      <p:pic>
        <p:nvPicPr>
          <p:cNvPr id="24580" name="Picture 5" descr="u2l2c4">
            <a:extLst>
              <a:ext uri="{FF2B5EF4-FFF2-40B4-BE49-F238E27FC236}">
                <a16:creationId xmlns:a16="http://schemas.microsoft.com/office/drawing/2014/main" id="{68EDE0BE-4E78-47C7-95C5-8E8C54046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260350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1" name="Group 6">
            <a:extLst>
              <a:ext uri="{FF2B5EF4-FFF2-40B4-BE49-F238E27FC236}">
                <a16:creationId xmlns:a16="http://schemas.microsoft.com/office/drawing/2014/main" id="{AB97DE44-9242-4BDA-AEB3-154CA588207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429000"/>
            <a:ext cx="2282825" cy="1587500"/>
            <a:chOff x="5105400" y="3733800"/>
            <a:chExt cx="2282825" cy="1587500"/>
          </a:xfrm>
        </p:grpSpPr>
        <p:pic>
          <p:nvPicPr>
            <p:cNvPr id="24584" name="Picture 7" descr="C:\Documents and Settings\nkredich\Local Settings\Temporary Internet Files\Content.IE5\VQ2ZRY34\MCj04374670000[1].wmf">
              <a:extLst>
                <a:ext uri="{FF2B5EF4-FFF2-40B4-BE49-F238E27FC236}">
                  <a16:creationId xmlns:a16="http://schemas.microsoft.com/office/drawing/2014/main" id="{B9D572BE-C177-4FDF-A0BB-ADEB573866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733800"/>
              <a:ext cx="1825625" cy="15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5" name="Picture 5" descr="C:\Documents and Settings\nkredich\Local Settings\Temporary Internet Files\Content.IE5\8HENO5MF\MCNA00950_0000[1].wmf">
              <a:extLst>
                <a:ext uri="{FF2B5EF4-FFF2-40B4-BE49-F238E27FC236}">
                  <a16:creationId xmlns:a16="http://schemas.microsoft.com/office/drawing/2014/main" id="{21C2ADCE-8B76-4EB5-86E4-7F97694757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3886200"/>
              <a:ext cx="1722730" cy="905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E8D8AF84-9DF5-422E-B864-098F3F6E40DA}"/>
              </a:ext>
            </a:extLst>
          </p:cNvPr>
          <p:cNvSpPr/>
          <p:nvPr/>
        </p:nvSpPr>
        <p:spPr>
          <a:xfrm>
            <a:off x="3048000" y="4876800"/>
            <a:ext cx="228600" cy="381000"/>
          </a:xfrm>
          <a:prstGeom prst="ellipse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FC6E6A6-5FFA-4DAA-B010-E10F4E04AF0C}"/>
              </a:ext>
            </a:extLst>
          </p:cNvPr>
          <p:cNvCxnSpPr/>
          <p:nvPr/>
        </p:nvCxnSpPr>
        <p:spPr>
          <a:xfrm rot="5400000">
            <a:off x="2629694" y="5828506"/>
            <a:ext cx="1143000" cy="158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A08D233-7329-4233-9E82-EBBA53D60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3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C34AE8F-92D5-4214-A23B-F613F6888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A flying squirrel is gliding (no wing flaps) from a tree to the ground at constant velocity. Consider air resistance. A free body diagram for this squirrel looks like…</a:t>
            </a:r>
          </a:p>
        </p:txBody>
      </p:sp>
      <p:pic>
        <p:nvPicPr>
          <p:cNvPr id="25604" name="Picture 4" descr="C:\Documents and Settings\nkredich\Local Settings\Temporary Internet Files\Content.IE5\FT1N8C7F\MMj02364120000[1].gif">
            <a:extLst>
              <a:ext uri="{FF2B5EF4-FFF2-40B4-BE49-F238E27FC236}">
                <a16:creationId xmlns:a16="http://schemas.microsoft.com/office/drawing/2014/main" id="{A1AE6035-79BF-401D-974F-C9E5D28BB5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29000"/>
            <a:ext cx="201771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ree">
            <a:extLst>
              <a:ext uri="{FF2B5EF4-FFF2-40B4-BE49-F238E27FC236}">
                <a16:creationId xmlns:a16="http://schemas.microsoft.com/office/drawing/2014/main" id="{3D5DD3D7-F261-4E07-ABCB-503D71A7DE8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85800" y="3429000"/>
            <a:ext cx="2581275" cy="3429000"/>
          </a:xfrm>
          <a:custGeom>
            <a:avLst/>
            <a:gdLst>
              <a:gd name="T0" fmla="*/ 154235722 w 21600"/>
              <a:gd name="T1" fmla="*/ 0 h 21600"/>
              <a:gd name="T2" fmla="*/ 88128553 w 21600"/>
              <a:gd name="T3" fmla="*/ 158769844 h 21600"/>
              <a:gd name="T4" fmla="*/ 44071447 w 21600"/>
              <a:gd name="T5" fmla="*/ 317539688 h 21600"/>
              <a:gd name="T6" fmla="*/ 0 w 21600"/>
              <a:gd name="T7" fmla="*/ 476309531 h 21600"/>
              <a:gd name="T8" fmla="*/ 220342773 w 21600"/>
              <a:gd name="T9" fmla="*/ 158769844 h 21600"/>
              <a:gd name="T10" fmla="*/ 264399879 w 21600"/>
              <a:gd name="T11" fmla="*/ 317539688 h 21600"/>
              <a:gd name="T12" fmla="*/ 308471325 w 21600"/>
              <a:gd name="T13" fmla="*/ 476309531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0C42925-BABA-48BC-A21E-1BA53DAC7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3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A23DEA-4EBA-4A94-8A69-3E417255D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Gravity pulls down on the squirrel while air resistance keeps the squirrel in the air for a while.</a:t>
            </a:r>
          </a:p>
        </p:txBody>
      </p:sp>
      <p:pic>
        <p:nvPicPr>
          <p:cNvPr id="26628" name="Picture 5" descr="u2l2c5">
            <a:extLst>
              <a:ext uri="{FF2B5EF4-FFF2-40B4-BE49-F238E27FC236}">
                <a16:creationId xmlns:a16="http://schemas.microsoft.com/office/drawing/2014/main" id="{5A2BC31D-863B-488B-AC19-069DAFF0F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198120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ree">
            <a:extLst>
              <a:ext uri="{FF2B5EF4-FFF2-40B4-BE49-F238E27FC236}">
                <a16:creationId xmlns:a16="http://schemas.microsoft.com/office/drawing/2014/main" id="{F31C09C5-9F0A-4602-9FD8-652EDEB7C2B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85800" y="3429000"/>
            <a:ext cx="2581275" cy="3429000"/>
          </a:xfrm>
          <a:custGeom>
            <a:avLst/>
            <a:gdLst>
              <a:gd name="T0" fmla="*/ 154235722 w 21600"/>
              <a:gd name="T1" fmla="*/ 0 h 21600"/>
              <a:gd name="T2" fmla="*/ 88128553 w 21600"/>
              <a:gd name="T3" fmla="*/ 158769844 h 21600"/>
              <a:gd name="T4" fmla="*/ 44071447 w 21600"/>
              <a:gd name="T5" fmla="*/ 317539688 h 21600"/>
              <a:gd name="T6" fmla="*/ 0 w 21600"/>
              <a:gd name="T7" fmla="*/ 476309531 h 21600"/>
              <a:gd name="T8" fmla="*/ 220342773 w 21600"/>
              <a:gd name="T9" fmla="*/ 158769844 h 21600"/>
              <a:gd name="T10" fmla="*/ 264399879 w 21600"/>
              <a:gd name="T11" fmla="*/ 317539688 h 21600"/>
              <a:gd name="T12" fmla="*/ 308471325 w 21600"/>
              <a:gd name="T13" fmla="*/ 476309531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CA"/>
          </a:p>
        </p:txBody>
      </p:sp>
      <p:pic>
        <p:nvPicPr>
          <p:cNvPr id="26630" name="Picture 4" descr="C:\Documents and Settings\nkredich\Local Settings\Temporary Internet Files\Content.IE5\FT1N8C7F\MMj02364120000[1].gif">
            <a:extLst>
              <a:ext uri="{FF2B5EF4-FFF2-40B4-BE49-F238E27FC236}">
                <a16:creationId xmlns:a16="http://schemas.microsoft.com/office/drawing/2014/main" id="{6468A12C-6B0D-4D69-B378-01E2CD8BF67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29000"/>
            <a:ext cx="201771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DD827ED-D0D3-4588-80D8-9175FFFD8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4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BD9DE15-6EB9-4405-AD71-8FA7EB52F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A rightward force is applied to a book at rest, in order to move it across a desk. Consider frictional forces. Neglect air resistance. Construct a free-body diagram for the book. </a:t>
            </a:r>
          </a:p>
        </p:txBody>
      </p:sp>
      <p:grpSp>
        <p:nvGrpSpPr>
          <p:cNvPr id="27652" name="Group 14">
            <a:extLst>
              <a:ext uri="{FF2B5EF4-FFF2-40B4-BE49-F238E27FC236}">
                <a16:creationId xmlns:a16="http://schemas.microsoft.com/office/drawing/2014/main" id="{44A981F3-4569-404B-8A4F-E5F33D688E4C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419600"/>
            <a:ext cx="1600200" cy="1828800"/>
            <a:chOff x="2895600" y="3429000"/>
            <a:chExt cx="1600200" cy="18288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F4DEBD2-5581-4F04-A0D3-45F78733D863}"/>
                </a:ext>
              </a:extLst>
            </p:cNvPr>
            <p:cNvSpPr/>
            <p:nvPr/>
          </p:nvSpPr>
          <p:spPr>
            <a:xfrm>
              <a:off x="2895600" y="3810000"/>
              <a:ext cx="762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66AB3A-7D81-477C-93A8-866BBFE3EFC7}"/>
                </a:ext>
              </a:extLst>
            </p:cNvPr>
            <p:cNvSpPr/>
            <p:nvPr/>
          </p:nvSpPr>
          <p:spPr>
            <a:xfrm>
              <a:off x="4419600" y="3810000"/>
              <a:ext cx="762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41247D-9F05-4B51-A4E0-91D179313AEB}"/>
                </a:ext>
              </a:extLst>
            </p:cNvPr>
            <p:cNvSpPr/>
            <p:nvPr/>
          </p:nvSpPr>
          <p:spPr>
            <a:xfrm>
              <a:off x="3124200" y="3429000"/>
              <a:ext cx="685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113C2AB5-CCDC-4588-B127-9A20BBB307FD}"/>
              </a:ext>
            </a:extLst>
          </p:cNvPr>
          <p:cNvSpPr/>
          <p:nvPr/>
        </p:nvSpPr>
        <p:spPr>
          <a:xfrm>
            <a:off x="2895600" y="4572000"/>
            <a:ext cx="1905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4484FC1A-18D4-4418-B977-ADC3A72D9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0"/>
            <a:ext cx="77724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/>
              <a:t>Note the applied force arrow pointing to the right. Notice how friction force points in the opposite direction. Finally, there are still gravity and normal forces involved.</a:t>
            </a:r>
          </a:p>
        </p:txBody>
      </p:sp>
      <p:pic>
        <p:nvPicPr>
          <p:cNvPr id="28675" name="Picture 5" descr="u2l2c6">
            <a:extLst>
              <a:ext uri="{FF2B5EF4-FFF2-40B4-BE49-F238E27FC236}">
                <a16:creationId xmlns:a16="http://schemas.microsoft.com/office/drawing/2014/main" id="{AC08619D-A10A-43DD-B96D-A9F2144A4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68675"/>
            <a:ext cx="6781800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C618358-43A3-4330-BEA1-4674FAFA8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5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B8099D4-45E8-4C53-98B7-804441501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skydiver is falling with a constant velocity. Consider air resistance. Draw a free-body diagram for the skydiver.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6AE09EA7-6E07-41A5-B699-B9FD30D3C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Gravity pulls down on the skydiver, while air resistance pushes up as she falls.</a:t>
            </a:r>
          </a:p>
        </p:txBody>
      </p:sp>
      <p:pic>
        <p:nvPicPr>
          <p:cNvPr id="30723" name="Picture 5" descr="u2l2c5">
            <a:extLst>
              <a:ext uri="{FF2B5EF4-FFF2-40B4-BE49-F238E27FC236}">
                <a16:creationId xmlns:a16="http://schemas.microsoft.com/office/drawing/2014/main" id="{3A87C5DC-A21C-4B8F-A6AD-DA5B6923F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5575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F774D6C-5A4F-45D5-B27E-D5E9D4E0A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6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10A504A-4665-456E-A983-2C78E463D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man drags a sled across loosely packed snow with a rightward acceleration. Draw a free-body diagram of the forces acting on the sled.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F33AFE9-CC87-4E8A-AE4D-1E983F1D9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Review: Forces are Balanced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B75F4CF-0929-42B0-9CE2-5C1C5AB8F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29718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Object at Rest</a:t>
            </a:r>
          </a:p>
          <a:p>
            <a:pPr>
              <a:buFontTx/>
              <a:buNone/>
            </a:pPr>
            <a:r>
              <a:rPr lang="en-US" altLang="en-US"/>
              <a:t>V = zero m/s</a:t>
            </a:r>
          </a:p>
        </p:txBody>
      </p:sp>
      <p:sp>
        <p:nvSpPr>
          <p:cNvPr id="14340" name="Rectangle 11">
            <a:extLst>
              <a:ext uri="{FF2B5EF4-FFF2-40B4-BE49-F238E27FC236}">
                <a16:creationId xmlns:a16="http://schemas.microsoft.com/office/drawing/2014/main" id="{AAF2AEB4-37D8-498B-A898-62B87BE75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3429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E9E47D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E9E47D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E9E47D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Objects in Motion</a:t>
            </a:r>
          </a:p>
          <a:p>
            <a:pPr eaLnBrk="1" hangingPunct="1">
              <a:buFontTx/>
              <a:buNone/>
            </a:pPr>
            <a:r>
              <a:rPr lang="en-US" altLang="en-US"/>
              <a:t>V  ≠ zero m/s</a:t>
            </a:r>
          </a:p>
        </p:txBody>
      </p:sp>
      <p:sp>
        <p:nvSpPr>
          <p:cNvPr id="14341" name="Rectangle 12">
            <a:extLst>
              <a:ext uri="{FF2B5EF4-FFF2-40B4-BE49-F238E27FC236}">
                <a16:creationId xmlns:a16="http://schemas.microsoft.com/office/drawing/2014/main" id="{AF22F79E-5191-4254-A421-D37C19839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05400"/>
            <a:ext cx="2971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E9E47D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E9E47D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E9E47D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Stay at Rest</a:t>
            </a:r>
          </a:p>
        </p:txBody>
      </p:sp>
      <p:sp>
        <p:nvSpPr>
          <p:cNvPr id="14342" name="Rectangle 13">
            <a:extLst>
              <a:ext uri="{FF2B5EF4-FFF2-40B4-BE49-F238E27FC236}">
                <a16:creationId xmlns:a16="http://schemas.microsoft.com/office/drawing/2014/main" id="{D63D6F14-17B3-4FF0-8B42-27B216D14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81600"/>
            <a:ext cx="2971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E9E47D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E9E47D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E9E47D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Stay in Motion (same speed and direction</a:t>
            </a:r>
          </a:p>
        </p:txBody>
      </p:sp>
      <p:sp>
        <p:nvSpPr>
          <p:cNvPr id="14343" name="Line 14">
            <a:extLst>
              <a:ext uri="{FF2B5EF4-FFF2-40B4-BE49-F238E27FC236}">
                <a16:creationId xmlns:a16="http://schemas.microsoft.com/office/drawing/2014/main" id="{F46D0C54-6DF6-4D87-B9C6-9DC1E92E34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1371600"/>
            <a:ext cx="2438400" cy="9906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4" name="Line 15">
            <a:extLst>
              <a:ext uri="{FF2B5EF4-FFF2-40B4-BE49-F238E27FC236}">
                <a16:creationId xmlns:a16="http://schemas.microsoft.com/office/drawing/2014/main" id="{4C2D8224-29A2-4BC1-9A61-A63609831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371600"/>
            <a:ext cx="2514600" cy="11430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5" name="Line 16">
            <a:extLst>
              <a:ext uri="{FF2B5EF4-FFF2-40B4-BE49-F238E27FC236}">
                <a16:creationId xmlns:a16="http://schemas.microsoft.com/office/drawing/2014/main" id="{50B9BB6F-EC94-4F21-80DF-DFB98048D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657600"/>
            <a:ext cx="0" cy="14478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6" name="Line 17">
            <a:extLst>
              <a:ext uri="{FF2B5EF4-FFF2-40B4-BE49-F238E27FC236}">
                <a16:creationId xmlns:a16="http://schemas.microsoft.com/office/drawing/2014/main" id="{DFA1E906-855A-4AB8-967B-2FA57C229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657600"/>
            <a:ext cx="0" cy="144780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7" name="Text Box 18">
            <a:extLst>
              <a:ext uri="{FF2B5EF4-FFF2-40B4-BE49-F238E27FC236}">
                <a16:creationId xmlns:a16="http://schemas.microsoft.com/office/drawing/2014/main" id="{AB5F35BA-9392-466C-93EB-284656120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38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E9E47D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E9E47D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E9E47D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FF66"/>
                </a:solidFill>
              </a:rPr>
              <a:t>a = 0 m/s</a:t>
            </a:r>
            <a:r>
              <a:rPr lang="en-US" altLang="en-US" sz="1800" baseline="30000">
                <a:solidFill>
                  <a:srgbClr val="FFFF66"/>
                </a:solidFill>
              </a:rPr>
              <a:t>2</a:t>
            </a:r>
            <a:endParaRPr lang="en-US" altLang="en-US" sz="1800">
              <a:solidFill>
                <a:srgbClr val="FFFF66"/>
              </a:solidFill>
            </a:endParaRPr>
          </a:p>
        </p:txBody>
      </p:sp>
      <p:sp>
        <p:nvSpPr>
          <p:cNvPr id="14348" name="Text Box 19">
            <a:extLst>
              <a:ext uri="{FF2B5EF4-FFF2-40B4-BE49-F238E27FC236}">
                <a16:creationId xmlns:a16="http://schemas.microsoft.com/office/drawing/2014/main" id="{2F3D0DE3-60CA-4605-91A0-8D377411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038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E9E47D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E9E47D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E9E47D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E9E47D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FF66"/>
                </a:solidFill>
              </a:rPr>
              <a:t>a = 0 m/s</a:t>
            </a:r>
            <a:r>
              <a:rPr lang="en-US" altLang="en-US" sz="1800" baseline="30000">
                <a:solidFill>
                  <a:srgbClr val="FFFF66"/>
                </a:solidFill>
              </a:rPr>
              <a:t>2</a:t>
            </a:r>
            <a:endParaRPr lang="en-US" altLang="en-US" sz="180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A2DC2824-D43C-4D4A-943E-FF91BB803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382000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rightward force arrow points to the right. Friction slows his progress and pulls in the opposite direction. Since there is not information that we are in a blizzard, normal forces still apply as does gravitational force since we are on planet Earth. </a:t>
            </a:r>
          </a:p>
        </p:txBody>
      </p:sp>
      <p:pic>
        <p:nvPicPr>
          <p:cNvPr id="32771" name="Picture 5" descr="u2l2c6">
            <a:extLst>
              <a:ext uri="{FF2B5EF4-FFF2-40B4-BE49-F238E27FC236}">
                <a16:creationId xmlns:a16="http://schemas.microsoft.com/office/drawing/2014/main" id="{B0CC31CE-D4AB-47BA-BA53-0B40D066B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51250"/>
            <a:ext cx="622935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83A15E1-ED44-4E2A-96BB-445F68248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7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EA75672-7E3D-4E3B-828C-DA523C682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football is moving upwards toward its peak after having been booted by the punter. Neglect air resistance.  Draw a free-body diagram of the football in mid-air.</a:t>
            </a:r>
          </a:p>
        </p:txBody>
      </p:sp>
      <p:pic>
        <p:nvPicPr>
          <p:cNvPr id="33796" name="Picture 4" descr="C:\Documents and Settings\nkredich\Local Settings\Temporary Internet Files\Content.IE5\A7LA3QZL\MCj04400050000[1].wmf">
            <a:extLst>
              <a:ext uri="{FF2B5EF4-FFF2-40B4-BE49-F238E27FC236}">
                <a16:creationId xmlns:a16="http://schemas.microsoft.com/office/drawing/2014/main" id="{679C6ACD-4926-494E-A507-17E04ECEF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45000"/>
            <a:ext cx="19812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C:\Documents and Settings\nkredich\Local Settings\Temporary Internet Files\Content.IE5\0HI74T27\MCj04417880000[1].png">
            <a:extLst>
              <a:ext uri="{FF2B5EF4-FFF2-40B4-BE49-F238E27FC236}">
                <a16:creationId xmlns:a16="http://schemas.microsoft.com/office/drawing/2014/main" id="{D4128323-6BA1-4A24-82BD-54B7689CC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33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1E9AD9D0-8883-4CFC-BFE9-59AF6019A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force of gravity is the only force described. It is not a windy day (no air resistance).</a:t>
            </a:r>
          </a:p>
        </p:txBody>
      </p:sp>
      <p:pic>
        <p:nvPicPr>
          <p:cNvPr id="34819" name="Picture 5" descr="u2l2c4">
            <a:extLst>
              <a:ext uri="{FF2B5EF4-FFF2-40B4-BE49-F238E27FC236}">
                <a16:creationId xmlns:a16="http://schemas.microsoft.com/office/drawing/2014/main" id="{60C6FC32-F354-4C41-84B9-F0312CA20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4114800" cy="400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9C19641-0FF8-4BC2-AA49-603AACEFB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8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09C1D0A-6375-44DF-B286-F5BA22C78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car runs out of gas and coasts to a stop on flat ground.  Draw a free body diagram of the forces acting on the car.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D29CA6BD-AF04-45AD-8B11-670864AB2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Even though the car is coasting down the hill, there is still the dragging friction of the road (left pointing arrow) as well as gravity and normal forces.</a:t>
            </a:r>
          </a:p>
        </p:txBody>
      </p:sp>
      <p:pic>
        <p:nvPicPr>
          <p:cNvPr id="36867" name="Picture 5" descr="u2l2c9">
            <a:extLst>
              <a:ext uri="{FF2B5EF4-FFF2-40B4-BE49-F238E27FC236}">
                <a16:creationId xmlns:a16="http://schemas.microsoft.com/office/drawing/2014/main" id="{452B3E2B-6242-411D-8FBB-D8711438E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62200"/>
            <a:ext cx="480060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78846CCF-1A51-4D1A-A7EC-CD640D614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82296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Basically, objects just keep on doing whatever they are doing unless they are acted upon by an unbalanced force.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648BFA8-0EA5-475B-BE87-49889A4EC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Free-body diagrams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138B452-F026-4E49-8815-87154E16A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3657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Free-body diagrams are pictures that show the size and direction of all forces acting on an object. </a:t>
            </a:r>
          </a:p>
        </p:txBody>
      </p:sp>
      <p:pic>
        <p:nvPicPr>
          <p:cNvPr id="16388" name="Picture 5" descr="u2l2c1">
            <a:extLst>
              <a:ext uri="{FF2B5EF4-FFF2-40B4-BE49-F238E27FC236}">
                <a16:creationId xmlns:a16="http://schemas.microsoft.com/office/drawing/2014/main" id="{474DDC34-3CAC-4AEC-A3AF-3DA24B9AB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00200"/>
            <a:ext cx="5257800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3A2DA3EC-8207-42FD-AEEE-14D3BFF82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820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b="1" u="sng"/>
              <a:t>Steps to drawing a free body diagram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/>
              <a:t>Pick one object to analyze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/>
              <a:t>Draw a box to represent the object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AutoNum type="arabicPeriod" startAt="3"/>
            </a:pPr>
            <a:r>
              <a:rPr lang="en-US" altLang="en-US"/>
              <a:t>Draw an arrow to represent each force acting on the object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AutoNum type="arabicPeriod" startAt="3"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AutoNum type="arabicPeriod" startAt="3"/>
            </a:pPr>
            <a:r>
              <a:rPr lang="en-US" altLang="en-US"/>
              <a:t>Make sure the arrow shows the direction and relative size of the force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A86DBD0-BC56-41F4-B326-DBC57F33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DEF6C5-681B-4473-B7D6-5C6965EF8F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76200"/>
          <a:ext cx="9144000" cy="6615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1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Force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Symbol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Definition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Direction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2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Friction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The contact force that acts to oppose sliding motion between surfaces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Parallel to surface &amp; opposite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direction of sliding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Normal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The contact force exerted by a surface on an object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Perpendicular to &amp;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away from the surface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Spring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</a:rPr>
                        <a:t>sp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 restoring force, that is, the push or pull a spring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exerts on an object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Opposite the displacement of the object at end of spring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7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Tension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pull exerted by a string, rope, or cable when attached to a body &amp; pulled taut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Away from object &amp; parallel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to spring, rope or cable at point of attachment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7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Thrust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</a:rPr>
                        <a:t>thrust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 general term for the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forces that move objects such as rockets, planes, cars &amp; people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 same direction as acceleration of object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7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Weight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800" baseline="-25000" dirty="0" err="1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 long-range force due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to gravitational attraction between two objects, generally Earth &amp; an object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Straight down toward center of Earth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E41B9B8-FFEA-4968-BA41-CA8C3CE48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1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E0A3B23-A9BA-4383-A098-5387C46FD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book is at rest on a table top. Diagram the forces acting on the book.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09DFA3-4753-4BAD-BE7B-1F4B56644D67}"/>
              </a:ext>
            </a:extLst>
          </p:cNvPr>
          <p:cNvSpPr/>
          <p:nvPr/>
        </p:nvSpPr>
        <p:spPr>
          <a:xfrm>
            <a:off x="2743200" y="3581400"/>
            <a:ext cx="1905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9461" name="Group 14">
            <a:extLst>
              <a:ext uri="{FF2B5EF4-FFF2-40B4-BE49-F238E27FC236}">
                <a16:creationId xmlns:a16="http://schemas.microsoft.com/office/drawing/2014/main" id="{E5DDA93B-3EA2-414D-88EE-67D00AA313FF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429000"/>
            <a:ext cx="1600200" cy="1828800"/>
            <a:chOff x="2895600" y="3429000"/>
            <a:chExt cx="1600200" cy="18288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D968F6B-FD03-4562-9499-03FF58CD4810}"/>
                </a:ext>
              </a:extLst>
            </p:cNvPr>
            <p:cNvSpPr/>
            <p:nvPr/>
          </p:nvSpPr>
          <p:spPr>
            <a:xfrm>
              <a:off x="2895600" y="3810000"/>
              <a:ext cx="762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33D3F21-8F1D-4078-91E3-BDA0128611D1}"/>
                </a:ext>
              </a:extLst>
            </p:cNvPr>
            <p:cNvSpPr/>
            <p:nvPr/>
          </p:nvSpPr>
          <p:spPr>
            <a:xfrm>
              <a:off x="4419600" y="3810000"/>
              <a:ext cx="762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2B671AD-8BE1-4647-8881-77A714147288}"/>
                </a:ext>
              </a:extLst>
            </p:cNvPr>
            <p:cNvSpPr/>
            <p:nvPr/>
          </p:nvSpPr>
          <p:spPr>
            <a:xfrm>
              <a:off x="3124200" y="3429000"/>
              <a:ext cx="685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8CBE5D7-F405-4C84-AA86-354DA6F4E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1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E1886F8-F99C-4501-9ED6-9B292A98B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In this diagram, there are normal and gravitational forces on the book.</a:t>
            </a:r>
          </a:p>
        </p:txBody>
      </p:sp>
      <p:pic>
        <p:nvPicPr>
          <p:cNvPr id="20484" name="Picture 5" descr="u2l2c2">
            <a:extLst>
              <a:ext uri="{FF2B5EF4-FFF2-40B4-BE49-F238E27FC236}">
                <a16:creationId xmlns:a16="http://schemas.microsoft.com/office/drawing/2014/main" id="{DC294DF9-E6BC-4947-B0FD-1C10AB3E3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00400"/>
            <a:ext cx="18796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5" name="Group 6">
            <a:extLst>
              <a:ext uri="{FF2B5EF4-FFF2-40B4-BE49-F238E27FC236}">
                <a16:creationId xmlns:a16="http://schemas.microsoft.com/office/drawing/2014/main" id="{E3725F48-E77C-454E-B137-2889757A1CF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429000"/>
            <a:ext cx="1600200" cy="1828800"/>
            <a:chOff x="2895600" y="3429000"/>
            <a:chExt cx="1600200" cy="18288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CF8B5D2-41A2-4A87-BA71-F217B6CE6956}"/>
                </a:ext>
              </a:extLst>
            </p:cNvPr>
            <p:cNvSpPr/>
            <p:nvPr/>
          </p:nvSpPr>
          <p:spPr>
            <a:xfrm>
              <a:off x="2895600" y="3810000"/>
              <a:ext cx="762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C64D906-51F4-4951-804D-42A8364F55A7}"/>
                </a:ext>
              </a:extLst>
            </p:cNvPr>
            <p:cNvSpPr/>
            <p:nvPr/>
          </p:nvSpPr>
          <p:spPr>
            <a:xfrm>
              <a:off x="4419600" y="3810000"/>
              <a:ext cx="762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8FCEF6B-2ED1-4BCD-B599-B78908C65929}"/>
                </a:ext>
              </a:extLst>
            </p:cNvPr>
            <p:cNvSpPr/>
            <p:nvPr/>
          </p:nvSpPr>
          <p:spPr>
            <a:xfrm>
              <a:off x="3124200" y="3429000"/>
              <a:ext cx="685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0666BA0-A90D-4673-8B88-FD06D108A568}"/>
              </a:ext>
            </a:extLst>
          </p:cNvPr>
          <p:cNvSpPr/>
          <p:nvPr/>
        </p:nvSpPr>
        <p:spPr>
          <a:xfrm>
            <a:off x="2743200" y="3581400"/>
            <a:ext cx="1905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29E20D-16D5-4B6F-A956-497E34D9C9B7}"/>
              </a:ext>
            </a:extLst>
          </p:cNvPr>
          <p:cNvCxnSpPr/>
          <p:nvPr/>
        </p:nvCxnSpPr>
        <p:spPr>
          <a:xfrm rot="5400000" flipH="1" flipV="1">
            <a:off x="2896394" y="3961606"/>
            <a:ext cx="762000" cy="158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9258A7-6BC4-4481-8F58-2A643E1B0D53}"/>
              </a:ext>
            </a:extLst>
          </p:cNvPr>
          <p:cNvCxnSpPr/>
          <p:nvPr/>
        </p:nvCxnSpPr>
        <p:spPr>
          <a:xfrm rot="5400000">
            <a:off x="3124994" y="3961606"/>
            <a:ext cx="762000" cy="158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070C33A-D9A5-40C5-AE2E-91C5A36EE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Problem 1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DBED095-6194-4EAE-A214-B13EED8B3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forces are balanced (they cancel each other out)</a:t>
            </a:r>
          </a:p>
        </p:txBody>
      </p:sp>
      <p:pic>
        <p:nvPicPr>
          <p:cNvPr id="21508" name="Picture 5" descr="u2l2c2">
            <a:extLst>
              <a:ext uri="{FF2B5EF4-FFF2-40B4-BE49-F238E27FC236}">
                <a16:creationId xmlns:a16="http://schemas.microsoft.com/office/drawing/2014/main" id="{7B4E41D9-D116-40BF-A045-B88494887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00400"/>
            <a:ext cx="18796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Group 6">
            <a:extLst>
              <a:ext uri="{FF2B5EF4-FFF2-40B4-BE49-F238E27FC236}">
                <a16:creationId xmlns:a16="http://schemas.microsoft.com/office/drawing/2014/main" id="{7586F4E0-DA5E-4B07-A2C1-8A19250C8207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429000"/>
            <a:ext cx="1600200" cy="1828800"/>
            <a:chOff x="2895600" y="3429000"/>
            <a:chExt cx="1600200" cy="18288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AE9ED59-4B5D-4FB3-9827-F3FB6A8D2822}"/>
                </a:ext>
              </a:extLst>
            </p:cNvPr>
            <p:cNvSpPr/>
            <p:nvPr/>
          </p:nvSpPr>
          <p:spPr>
            <a:xfrm>
              <a:off x="2895600" y="3810000"/>
              <a:ext cx="762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D9E8D80-5B92-4E27-BBDD-3212777EAA18}"/>
                </a:ext>
              </a:extLst>
            </p:cNvPr>
            <p:cNvSpPr/>
            <p:nvPr/>
          </p:nvSpPr>
          <p:spPr>
            <a:xfrm>
              <a:off x="4419600" y="3810000"/>
              <a:ext cx="762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15E3011-4DDA-4C72-84C8-22E036C3B101}"/>
                </a:ext>
              </a:extLst>
            </p:cNvPr>
            <p:cNvSpPr/>
            <p:nvPr/>
          </p:nvSpPr>
          <p:spPr>
            <a:xfrm>
              <a:off x="3124200" y="3429000"/>
              <a:ext cx="685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1697941-96CD-4423-B23A-316CAF40C934}"/>
              </a:ext>
            </a:extLst>
          </p:cNvPr>
          <p:cNvSpPr/>
          <p:nvPr/>
        </p:nvSpPr>
        <p:spPr>
          <a:xfrm>
            <a:off x="2743200" y="3581400"/>
            <a:ext cx="1905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286C147-1E59-4E4F-ACA4-53BB3E9DBB2E}"/>
              </a:ext>
            </a:extLst>
          </p:cNvPr>
          <p:cNvCxnSpPr/>
          <p:nvPr/>
        </p:nvCxnSpPr>
        <p:spPr>
          <a:xfrm rot="5400000" flipH="1" flipV="1">
            <a:off x="2896394" y="3961606"/>
            <a:ext cx="762000" cy="158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566C401-74D2-45ED-86C4-3B9248B41087}"/>
              </a:ext>
            </a:extLst>
          </p:cNvPr>
          <p:cNvCxnSpPr/>
          <p:nvPr/>
        </p:nvCxnSpPr>
        <p:spPr>
          <a:xfrm rot="5400000">
            <a:off x="3124994" y="3961606"/>
            <a:ext cx="762000" cy="1588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790</Words>
  <Application>Microsoft Office PowerPoint</Application>
  <PresentationFormat>On-screen Show (4:3)</PresentationFormat>
  <Paragraphs>82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Arial</vt:lpstr>
      <vt:lpstr>Default Design</vt:lpstr>
      <vt:lpstr>Review: Newton’s 1st Law</vt:lpstr>
      <vt:lpstr>Review: Forces are Balanced</vt:lpstr>
      <vt:lpstr>PowerPoint Presentation</vt:lpstr>
      <vt:lpstr>Free-body diagrams</vt:lpstr>
      <vt:lpstr>PowerPoint Presentation</vt:lpstr>
      <vt:lpstr>PowerPoint Presentation</vt:lpstr>
      <vt:lpstr>Problem 1</vt:lpstr>
      <vt:lpstr>Problem 1</vt:lpstr>
      <vt:lpstr>Problem 1</vt:lpstr>
      <vt:lpstr>Problem 2</vt:lpstr>
      <vt:lpstr>Problem 2</vt:lpstr>
      <vt:lpstr>Problem 2</vt:lpstr>
      <vt:lpstr>Problem 3</vt:lpstr>
      <vt:lpstr>Problem 3</vt:lpstr>
      <vt:lpstr>Problem 4</vt:lpstr>
      <vt:lpstr>PowerPoint Presentation</vt:lpstr>
      <vt:lpstr>Problem 5</vt:lpstr>
      <vt:lpstr>PowerPoint Presentation</vt:lpstr>
      <vt:lpstr>Problem 6</vt:lpstr>
      <vt:lpstr>PowerPoint Presentation</vt:lpstr>
      <vt:lpstr>Problem 7</vt:lpstr>
      <vt:lpstr>PowerPoint Presentation</vt:lpstr>
      <vt:lpstr>Problem 8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S Hodges</dc:creator>
  <cp:lastModifiedBy>Trevor Stoesz</cp:lastModifiedBy>
  <cp:revision>68</cp:revision>
  <cp:lastPrinted>2013-11-13T13:22:26Z</cp:lastPrinted>
  <dcterms:created xsi:type="dcterms:W3CDTF">2004-05-17T19:05:58Z</dcterms:created>
  <dcterms:modified xsi:type="dcterms:W3CDTF">2019-04-23T12:27:52Z</dcterms:modified>
</cp:coreProperties>
</file>