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1683A-EB04-4C69-A82D-07FFA778448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197F1-EAAA-4031-807D-8FB7B3FE3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76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91C466-1658-40F4-B3E9-5C293A5FB59C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553413-9D38-4083-A716-CBF92178E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C466-1658-40F4-B3E9-5C293A5FB59C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3413-9D38-4083-A716-CBF92178E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C466-1658-40F4-B3E9-5C293A5FB59C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3413-9D38-4083-A716-CBF92178E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C466-1658-40F4-B3E9-5C293A5FB59C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3413-9D38-4083-A716-CBF92178E1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C466-1658-40F4-B3E9-5C293A5FB59C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3413-9D38-4083-A716-CBF92178E1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C466-1658-40F4-B3E9-5C293A5FB59C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3413-9D38-4083-A716-CBF92178E1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C466-1658-40F4-B3E9-5C293A5FB59C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3413-9D38-4083-A716-CBF92178E1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C466-1658-40F4-B3E9-5C293A5FB59C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3413-9D38-4083-A716-CBF92178E1E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C466-1658-40F4-B3E9-5C293A5FB59C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3413-9D38-4083-A716-CBF92178E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C91C466-1658-40F4-B3E9-5C293A5FB59C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3413-9D38-4083-A716-CBF92178E1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91C466-1658-40F4-B3E9-5C293A5FB59C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553413-9D38-4083-A716-CBF92178E1E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91C466-1658-40F4-B3E9-5C293A5FB59C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6553413-9D38-4083-A716-CBF92178E1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Electrostatics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Static Electricity</a:t>
            </a:r>
          </a:p>
        </p:txBody>
      </p:sp>
    </p:spTree>
    <p:extLst>
      <p:ext uri="{BB962C8B-B14F-4D97-AF65-F5344CB8AC3E}">
        <p14:creationId xmlns:p14="http://schemas.microsoft.com/office/powerpoint/2010/main" val="322543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114800" cy="4525963"/>
          </a:xfrm>
        </p:spPr>
        <p:txBody>
          <a:bodyPr/>
          <a:lstStyle/>
          <a:p>
            <a:r>
              <a:rPr lang="en-US" dirty="0"/>
              <a:t>Positive (+)</a:t>
            </a:r>
          </a:p>
          <a:p>
            <a:pPr lvl="1"/>
            <a:r>
              <a:rPr lang="en-US" dirty="0"/>
              <a:t>Proton</a:t>
            </a:r>
          </a:p>
          <a:p>
            <a:r>
              <a:rPr lang="en-US" dirty="0"/>
              <a:t>Negative (-)</a:t>
            </a:r>
          </a:p>
          <a:p>
            <a:pPr lvl="1"/>
            <a:r>
              <a:rPr lang="en-US" dirty="0"/>
              <a:t>Electron</a:t>
            </a:r>
          </a:p>
          <a:p>
            <a:r>
              <a:rPr lang="en-US" dirty="0"/>
              <a:t>Neutral</a:t>
            </a:r>
          </a:p>
          <a:p>
            <a:pPr lvl="1"/>
            <a:r>
              <a:rPr lang="en-US" dirty="0"/>
              <a:t>Equal protons &amp; electrons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Types of charges</a:t>
            </a:r>
          </a:p>
        </p:txBody>
      </p:sp>
      <p:pic>
        <p:nvPicPr>
          <p:cNvPr id="1026" name="Picture 2" descr="http://scienceblogs.com/startswithabang/files/2011/06/static-electricity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409700"/>
            <a:ext cx="53340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89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114800" cy="4525963"/>
          </a:xfrm>
        </p:spPr>
        <p:txBody>
          <a:bodyPr/>
          <a:lstStyle/>
          <a:p>
            <a:r>
              <a:rPr lang="en-US" dirty="0"/>
              <a:t>Positive charged objects means they have </a:t>
            </a:r>
            <a:r>
              <a:rPr lang="en-US" dirty="0">
                <a:solidFill>
                  <a:srgbClr val="FF0000"/>
                </a:solidFill>
              </a:rPr>
              <a:t>extra</a:t>
            </a:r>
            <a:r>
              <a:rPr lang="en-US" dirty="0"/>
              <a:t> </a:t>
            </a:r>
            <a:r>
              <a:rPr lang="en-US" u="sng" dirty="0">
                <a:solidFill>
                  <a:srgbClr val="FF0000"/>
                </a:solidFill>
              </a:rPr>
              <a:t>protons</a:t>
            </a:r>
            <a:r>
              <a:rPr lang="en-US" dirty="0"/>
              <a:t> than electrons.</a:t>
            </a:r>
          </a:p>
          <a:p>
            <a:r>
              <a:rPr lang="en-US" dirty="0"/>
              <a:t>4 –		5 +</a:t>
            </a:r>
          </a:p>
          <a:p>
            <a:pPr lvl="1"/>
            <a:r>
              <a:rPr lang="en-US" dirty="0"/>
              <a:t>Overall Positive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Charged objects</a:t>
            </a:r>
          </a:p>
        </p:txBody>
      </p:sp>
      <p:pic>
        <p:nvPicPr>
          <p:cNvPr id="3074" name="Picture 2" descr="http://www.ecanyons.com/images/Natural-Rabbit-Fur-Pel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219200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5469082" y="1703457"/>
            <a:ext cx="2462212" cy="2639943"/>
            <a:chOff x="5469082" y="1703457"/>
            <a:chExt cx="2462212" cy="2639943"/>
          </a:xfrm>
        </p:grpSpPr>
        <p:sp>
          <p:nvSpPr>
            <p:cNvPr id="6" name="TextBox 5"/>
            <p:cNvSpPr txBox="1"/>
            <p:nvPr/>
          </p:nvSpPr>
          <p:spPr>
            <a:xfrm>
              <a:off x="7245494" y="259080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FF00"/>
                  </a:solidFill>
                </a:rPr>
                <a:t>+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81638" y="3510171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FF00"/>
                  </a:solidFill>
                </a:rPr>
                <a:t>+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69082" y="1703457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FF00"/>
                  </a:solidFill>
                </a:rPr>
                <a:t>+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12094" y="3635514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FF00"/>
                  </a:solidFill>
                </a:rPr>
                <a:t>+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69194" y="2944743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FF00"/>
                  </a:solidFill>
                </a:rPr>
                <a:t>+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126182" y="2390561"/>
            <a:ext cx="3148012" cy="2347693"/>
            <a:chOff x="5126182" y="2390561"/>
            <a:chExt cx="3148012" cy="2347693"/>
          </a:xfrm>
        </p:grpSpPr>
        <p:sp>
          <p:nvSpPr>
            <p:cNvPr id="12" name="TextBox 11"/>
            <p:cNvSpPr txBox="1"/>
            <p:nvPr/>
          </p:nvSpPr>
          <p:spPr>
            <a:xfrm>
              <a:off x="7588394" y="3510171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FF00"/>
                  </a:solidFill>
                </a:rPr>
                <a:t>-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60956" y="4030368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FF00"/>
                  </a:solidFill>
                </a:rPr>
                <a:t>-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11661" y="2390561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FF00"/>
                  </a:solidFill>
                </a:rPr>
                <a:t>-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26182" y="2802285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FF00"/>
                  </a:solidFill>
                </a:rPr>
                <a:t>-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721494" y="2723722"/>
            <a:ext cx="198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FFFF00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52152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114800" cy="4525963"/>
          </a:xfrm>
        </p:spPr>
        <p:txBody>
          <a:bodyPr/>
          <a:lstStyle/>
          <a:p>
            <a:r>
              <a:rPr lang="en-US" dirty="0"/>
              <a:t>Negative charged objects means they have </a:t>
            </a:r>
            <a:r>
              <a:rPr lang="en-US" dirty="0">
                <a:solidFill>
                  <a:srgbClr val="FF0000"/>
                </a:solidFill>
              </a:rPr>
              <a:t>extra </a:t>
            </a:r>
            <a:r>
              <a:rPr lang="en-US" u="sng" dirty="0">
                <a:solidFill>
                  <a:srgbClr val="FF0000"/>
                </a:solidFill>
              </a:rPr>
              <a:t>electrons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than protons.</a:t>
            </a:r>
          </a:p>
          <a:p>
            <a:r>
              <a:rPr lang="en-US" dirty="0"/>
              <a:t>5 –		4 +</a:t>
            </a:r>
          </a:p>
          <a:p>
            <a:pPr lvl="1"/>
            <a:r>
              <a:rPr lang="en-US" dirty="0"/>
              <a:t>Overall Negative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Charged Objects</a:t>
            </a:r>
          </a:p>
        </p:txBody>
      </p:sp>
      <p:pic>
        <p:nvPicPr>
          <p:cNvPr id="2050" name="Picture 2" descr="http://www.maplecityrubber.com/wp-content/themes/maple_city/images/balloon_r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0"/>
            <a:ext cx="3248025" cy="421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oup 21"/>
          <p:cNvGrpSpPr/>
          <p:nvPr/>
        </p:nvGrpSpPr>
        <p:grpSpPr>
          <a:xfrm>
            <a:off x="5562600" y="2057400"/>
            <a:ext cx="2368694" cy="2514600"/>
            <a:chOff x="5562600" y="2057400"/>
            <a:chExt cx="2368694" cy="2514600"/>
          </a:xfrm>
        </p:grpSpPr>
        <p:sp>
          <p:nvSpPr>
            <p:cNvPr id="14" name="TextBox 13"/>
            <p:cNvSpPr txBox="1"/>
            <p:nvPr/>
          </p:nvSpPr>
          <p:spPr>
            <a:xfrm>
              <a:off x="7245494" y="259080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FF00"/>
                  </a:solidFill>
                </a:rPr>
                <a:t>+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62600" y="3864114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FF00"/>
                  </a:solidFill>
                </a:rPr>
                <a:t>+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15000" y="205740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FF00"/>
                  </a:solidFill>
                </a:rPr>
                <a:t>+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712094" y="3635514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FF00"/>
                  </a:solidFill>
                </a:rPr>
                <a:t>+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126182" y="1724891"/>
            <a:ext cx="3148012" cy="3693540"/>
            <a:chOff x="5126182" y="1724891"/>
            <a:chExt cx="3148012" cy="3693540"/>
          </a:xfrm>
        </p:grpSpPr>
        <p:sp>
          <p:nvSpPr>
            <p:cNvPr id="5" name="TextBox 4"/>
            <p:cNvSpPr txBox="1"/>
            <p:nvPr/>
          </p:nvSpPr>
          <p:spPr>
            <a:xfrm>
              <a:off x="6119812" y="2944743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FF00"/>
                  </a:solidFill>
                </a:rPr>
                <a:t>-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588394" y="3510171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FF00"/>
                  </a:solidFill>
                </a:rPr>
                <a:t>-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18131" y="4710545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FF00"/>
                  </a:solidFill>
                </a:rPr>
                <a:t>-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47176" y="1724891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FF00"/>
                  </a:solidFill>
                </a:rPr>
                <a:t>-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26182" y="2802285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FF00"/>
                  </a:solidFill>
                </a:rPr>
                <a:t>-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160942" y="2723722"/>
            <a:ext cx="198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FFFF00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5900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114800" cy="4525963"/>
          </a:xfrm>
        </p:spPr>
        <p:txBody>
          <a:bodyPr/>
          <a:lstStyle/>
          <a:p>
            <a:r>
              <a:rPr lang="en-US"/>
              <a:t>A neutral </a:t>
            </a:r>
            <a:r>
              <a:rPr lang="en-US" dirty="0"/>
              <a:t>object has </a:t>
            </a:r>
            <a:r>
              <a:rPr lang="en-US" dirty="0">
                <a:solidFill>
                  <a:srgbClr val="FF0000"/>
                </a:solidFill>
              </a:rPr>
              <a:t>equal protons &amp; electrons</a:t>
            </a:r>
          </a:p>
          <a:p>
            <a:r>
              <a:rPr lang="en-US" dirty="0"/>
              <a:t>4 –		4 +</a:t>
            </a:r>
          </a:p>
          <a:p>
            <a:pPr lvl="1"/>
            <a:r>
              <a:rPr lang="en-US" dirty="0"/>
              <a:t>Neutral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Neutral Objects</a:t>
            </a:r>
          </a:p>
        </p:txBody>
      </p:sp>
      <p:pic>
        <p:nvPicPr>
          <p:cNvPr id="4098" name="Picture 2" descr="http://www.bodum.com/media/pic/products/large/1504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762000"/>
            <a:ext cx="4724400" cy="472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5593773" y="1362719"/>
            <a:ext cx="2060430" cy="3546764"/>
            <a:chOff x="5593773" y="1362719"/>
            <a:chExt cx="2060430" cy="3546764"/>
          </a:xfrm>
        </p:grpSpPr>
        <p:sp>
          <p:nvSpPr>
            <p:cNvPr id="6" name="TextBox 5"/>
            <p:cNvSpPr txBox="1"/>
            <p:nvPr/>
          </p:nvSpPr>
          <p:spPr>
            <a:xfrm>
              <a:off x="6968403" y="2479964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593773" y="4201597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15000" y="1362719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65018" y="3281571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721927" y="1355792"/>
            <a:ext cx="2361767" cy="3372930"/>
            <a:chOff x="5640315" y="1370948"/>
            <a:chExt cx="2361767" cy="3372930"/>
          </a:xfrm>
        </p:grpSpPr>
        <p:sp>
          <p:nvSpPr>
            <p:cNvPr id="11" name="TextBox 10"/>
            <p:cNvSpPr txBox="1"/>
            <p:nvPr/>
          </p:nvSpPr>
          <p:spPr>
            <a:xfrm>
              <a:off x="6469206" y="3145634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316282" y="4035992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16282" y="1370948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40315" y="2252013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F0000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515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Charge Interactions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061137"/>
              </p:ext>
            </p:extLst>
          </p:nvPr>
        </p:nvGraphicFramePr>
        <p:xfrm>
          <a:off x="228600" y="1397000"/>
          <a:ext cx="87630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 charges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occurs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82433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+</a:t>
            </a:r>
            <a:r>
              <a:rPr lang="en-US" sz="2400" dirty="0"/>
              <a:t> &amp; </a:t>
            </a:r>
            <a:r>
              <a:rPr lang="en-US" sz="2400" b="1" dirty="0"/>
              <a:t>+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251013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-</a:t>
            </a:r>
            <a:r>
              <a:rPr lang="en-US" sz="2400" dirty="0"/>
              <a:t> &amp; </a:t>
            </a:r>
            <a:r>
              <a:rPr lang="en-US" sz="2400" b="1" dirty="0"/>
              <a:t>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311973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+</a:t>
            </a:r>
            <a:r>
              <a:rPr lang="en-US" sz="2400" dirty="0"/>
              <a:t> &amp; </a:t>
            </a:r>
            <a:r>
              <a:rPr lang="en-US" sz="2400" b="1" dirty="0"/>
              <a:t>-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38055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+</a:t>
            </a:r>
            <a:r>
              <a:rPr lang="en-US" sz="2400" dirty="0"/>
              <a:t> &amp; </a:t>
            </a:r>
            <a:r>
              <a:rPr lang="en-US" sz="2400" b="1" dirty="0" err="1"/>
              <a:t>Neu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44151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-</a:t>
            </a:r>
            <a:r>
              <a:rPr lang="en-US" sz="2400" dirty="0"/>
              <a:t> &amp; </a:t>
            </a:r>
            <a:r>
              <a:rPr lang="en-US" sz="2400" b="1" dirty="0" err="1"/>
              <a:t>Neu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50247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Neu</a:t>
            </a:r>
            <a:r>
              <a:rPr lang="en-US" sz="2400" dirty="0"/>
              <a:t> &amp; </a:t>
            </a:r>
            <a:r>
              <a:rPr lang="en-US" sz="2400" b="1" dirty="0" err="1"/>
              <a:t>Neu</a:t>
            </a:r>
            <a:endParaRPr lang="en-US" sz="2400" b="1" dirty="0"/>
          </a:p>
        </p:txBody>
      </p:sp>
      <p:grpSp>
        <p:nvGrpSpPr>
          <p:cNvPr id="69" name="Group 68"/>
          <p:cNvGrpSpPr/>
          <p:nvPr/>
        </p:nvGrpSpPr>
        <p:grpSpPr>
          <a:xfrm>
            <a:off x="3657600" y="1898794"/>
            <a:ext cx="1676400" cy="406316"/>
            <a:chOff x="3657600" y="1898794"/>
            <a:chExt cx="1676400" cy="406316"/>
          </a:xfrm>
        </p:grpSpPr>
        <p:grpSp>
          <p:nvGrpSpPr>
            <p:cNvPr id="15" name="Group 14"/>
            <p:cNvGrpSpPr/>
            <p:nvPr/>
          </p:nvGrpSpPr>
          <p:grpSpPr>
            <a:xfrm>
              <a:off x="3657600" y="1905000"/>
              <a:ext cx="457200" cy="400110"/>
              <a:chOff x="3657600" y="1905000"/>
              <a:chExt cx="457200" cy="400110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3676148" y="1907233"/>
                <a:ext cx="378767" cy="37876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657600" y="1905000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+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4876800" y="1898794"/>
              <a:ext cx="457200" cy="400110"/>
              <a:chOff x="3657600" y="1905000"/>
              <a:chExt cx="457200" cy="40011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3676148" y="1907233"/>
                <a:ext cx="378767" cy="37876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657600" y="1905000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+</a:t>
                </a:r>
              </a:p>
            </p:txBody>
          </p:sp>
        </p:grpSp>
        <p:cxnSp>
          <p:nvCxnSpPr>
            <p:cNvPr id="28" name="Straight Arrow Connector 27"/>
            <p:cNvCxnSpPr/>
            <p:nvPr/>
          </p:nvCxnSpPr>
          <p:spPr>
            <a:xfrm>
              <a:off x="4114800" y="2105055"/>
              <a:ext cx="75602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3676148" y="2514600"/>
            <a:ext cx="1734052" cy="426482"/>
            <a:chOff x="3676148" y="2514600"/>
            <a:chExt cx="1734052" cy="426482"/>
          </a:xfrm>
        </p:grpSpPr>
        <p:grpSp>
          <p:nvGrpSpPr>
            <p:cNvPr id="32" name="Group 31"/>
            <p:cNvGrpSpPr/>
            <p:nvPr/>
          </p:nvGrpSpPr>
          <p:grpSpPr>
            <a:xfrm>
              <a:off x="3676148" y="2540883"/>
              <a:ext cx="514852" cy="400199"/>
              <a:chOff x="3676148" y="2540883"/>
              <a:chExt cx="514852" cy="400199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3676148" y="2540883"/>
                <a:ext cx="378767" cy="37876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733800" y="2540972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</a:rPr>
                  <a:t>-</a:t>
                </a: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4895348" y="2514600"/>
              <a:ext cx="514852" cy="400199"/>
              <a:chOff x="3676148" y="2540883"/>
              <a:chExt cx="514852" cy="400199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3676148" y="2540883"/>
                <a:ext cx="378767" cy="37876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733800" y="2540972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</a:rPr>
                  <a:t>-</a:t>
                </a:r>
              </a:p>
            </p:txBody>
          </p:sp>
        </p:grpSp>
        <p:cxnSp>
          <p:nvCxnSpPr>
            <p:cNvPr id="36" name="Straight Arrow Connector 35"/>
            <p:cNvCxnSpPr/>
            <p:nvPr/>
          </p:nvCxnSpPr>
          <p:spPr>
            <a:xfrm>
              <a:off x="4094131" y="2703983"/>
              <a:ext cx="75602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3696816" y="5098763"/>
            <a:ext cx="1637184" cy="387637"/>
            <a:chOff x="3696816" y="5098763"/>
            <a:chExt cx="1637184" cy="387637"/>
          </a:xfrm>
        </p:grpSpPr>
        <p:sp>
          <p:nvSpPr>
            <p:cNvPr id="50" name="Oval 49"/>
            <p:cNvSpPr/>
            <p:nvPr/>
          </p:nvSpPr>
          <p:spPr>
            <a:xfrm>
              <a:off x="3696816" y="5107633"/>
              <a:ext cx="378767" cy="378767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4955233" y="5098763"/>
              <a:ext cx="378767" cy="378767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289236" y="500711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?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791200" y="1907233"/>
            <a:ext cx="1143000" cy="378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Repel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791200" y="2514600"/>
            <a:ext cx="1143000" cy="378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Repel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791200" y="3158327"/>
            <a:ext cx="1143000" cy="378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Attract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791200" y="3819390"/>
            <a:ext cx="1143000" cy="378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Attract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791200" y="4456583"/>
            <a:ext cx="1143000" cy="378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Attract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791200" y="5066183"/>
            <a:ext cx="1143000" cy="378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Nothing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3636931" y="3139172"/>
            <a:ext cx="1802095" cy="408594"/>
            <a:chOff x="3636931" y="3139172"/>
            <a:chExt cx="1802095" cy="408594"/>
          </a:xfrm>
        </p:grpSpPr>
        <p:grpSp>
          <p:nvGrpSpPr>
            <p:cNvPr id="19" name="Group 18"/>
            <p:cNvGrpSpPr/>
            <p:nvPr/>
          </p:nvGrpSpPr>
          <p:grpSpPr>
            <a:xfrm>
              <a:off x="3636931" y="3147656"/>
              <a:ext cx="457200" cy="400110"/>
              <a:chOff x="3657600" y="1905000"/>
              <a:chExt cx="457200" cy="40011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676148" y="1907233"/>
                <a:ext cx="378767" cy="37876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657600" y="1905000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+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4924174" y="3139172"/>
              <a:ext cx="514852" cy="400199"/>
              <a:chOff x="3676148" y="2540883"/>
              <a:chExt cx="514852" cy="400199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3676148" y="2540883"/>
                <a:ext cx="378767" cy="37876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733800" y="2540972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</a:rPr>
                  <a:t>-</a:t>
                </a:r>
              </a:p>
            </p:txBody>
          </p:sp>
        </p:grpSp>
        <p:cxnSp>
          <p:nvCxnSpPr>
            <p:cNvPr id="62" name="Straight Arrow Connector 61"/>
            <p:cNvCxnSpPr/>
            <p:nvPr/>
          </p:nvCxnSpPr>
          <p:spPr>
            <a:xfrm>
              <a:off x="4038600" y="3339316"/>
              <a:ext cx="381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>
              <a:off x="4419600" y="3352800"/>
              <a:ext cx="457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3655479" y="3782020"/>
            <a:ext cx="1678521" cy="400110"/>
            <a:chOff x="3655479" y="3782020"/>
            <a:chExt cx="1678521" cy="400110"/>
          </a:xfrm>
        </p:grpSpPr>
        <p:grpSp>
          <p:nvGrpSpPr>
            <p:cNvPr id="22" name="Group 21"/>
            <p:cNvGrpSpPr/>
            <p:nvPr/>
          </p:nvGrpSpPr>
          <p:grpSpPr>
            <a:xfrm>
              <a:off x="3655479" y="3782020"/>
              <a:ext cx="457200" cy="400110"/>
              <a:chOff x="3657600" y="1905000"/>
              <a:chExt cx="457200" cy="40011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3676148" y="1907233"/>
                <a:ext cx="378767" cy="37876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657600" y="1905000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+</a:t>
                </a:r>
              </a:p>
            </p:txBody>
          </p:sp>
        </p:grpSp>
        <p:sp>
          <p:nvSpPr>
            <p:cNvPr id="47" name="Oval 46"/>
            <p:cNvSpPr/>
            <p:nvPr/>
          </p:nvSpPr>
          <p:spPr>
            <a:xfrm>
              <a:off x="4955233" y="3803363"/>
              <a:ext cx="378767" cy="378767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>
              <a:off x="4038600" y="3973636"/>
              <a:ext cx="381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flipH="1">
              <a:off x="4419600" y="3970317"/>
              <a:ext cx="457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3676148" y="4415134"/>
            <a:ext cx="1655619" cy="400200"/>
            <a:chOff x="3676148" y="4415134"/>
            <a:chExt cx="1655619" cy="400200"/>
          </a:xfrm>
        </p:grpSpPr>
        <p:grpSp>
          <p:nvGrpSpPr>
            <p:cNvPr id="43" name="Group 42"/>
            <p:cNvGrpSpPr/>
            <p:nvPr/>
          </p:nvGrpSpPr>
          <p:grpSpPr>
            <a:xfrm>
              <a:off x="3676148" y="4415135"/>
              <a:ext cx="514852" cy="400199"/>
              <a:chOff x="3676148" y="2540883"/>
              <a:chExt cx="514852" cy="400199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3676148" y="2540883"/>
                <a:ext cx="378767" cy="37876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733800" y="2540972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</a:rPr>
                  <a:t>-</a:t>
                </a:r>
              </a:p>
            </p:txBody>
          </p:sp>
        </p:grpSp>
        <p:sp>
          <p:nvSpPr>
            <p:cNvPr id="49" name="Oval 48"/>
            <p:cNvSpPr/>
            <p:nvPr/>
          </p:nvSpPr>
          <p:spPr>
            <a:xfrm>
              <a:off x="4953000" y="4415134"/>
              <a:ext cx="378767" cy="378767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4038600" y="4604518"/>
              <a:ext cx="381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H="1">
              <a:off x="4438148" y="4602284"/>
              <a:ext cx="457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3200400" y="5638800"/>
            <a:ext cx="4267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Basic Rules</a:t>
            </a:r>
          </a:p>
          <a:p>
            <a:pPr algn="ctr"/>
            <a:r>
              <a:rPr lang="en-US" sz="2400" dirty="0"/>
              <a:t>Like charges Repel</a:t>
            </a:r>
          </a:p>
          <a:p>
            <a:pPr algn="ctr"/>
            <a:r>
              <a:rPr lang="en-US" sz="2400" dirty="0"/>
              <a:t>Opposites attract</a:t>
            </a:r>
          </a:p>
        </p:txBody>
      </p:sp>
    </p:spTree>
    <p:extLst>
      <p:ext uri="{BB962C8B-B14F-4D97-AF65-F5344CB8AC3E}">
        <p14:creationId xmlns:p14="http://schemas.microsoft.com/office/powerpoint/2010/main" val="71850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52" grpId="0"/>
      <p:bldP spid="52" grpId="1"/>
      <p:bldP spid="53" grpId="0"/>
      <p:bldP spid="54" grpId="0"/>
      <p:bldP spid="55" grpId="0"/>
      <p:bldP spid="56" grpId="0"/>
      <p:bldP spid="57" grpId="0"/>
      <p:bldP spid="58" grpId="0"/>
      <p:bldP spid="7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304</TotalTime>
  <Words>153</Words>
  <Application>Microsoft Office PowerPoint</Application>
  <PresentationFormat>On-screen Show (4:3)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Lucida Sans Unicode</vt:lpstr>
      <vt:lpstr>Verdana</vt:lpstr>
      <vt:lpstr>Wingdings 2</vt:lpstr>
      <vt:lpstr>Wingdings 3</vt:lpstr>
      <vt:lpstr>Concourse</vt:lpstr>
      <vt:lpstr>Electrostatics</vt:lpstr>
      <vt:lpstr>3 Types of charges</vt:lpstr>
      <vt:lpstr>Positive Charged objects</vt:lpstr>
      <vt:lpstr>Negative Charged Objects</vt:lpstr>
      <vt:lpstr>Neutral Objects</vt:lpstr>
      <vt:lpstr>Charge Interactions</vt:lpstr>
    </vt:vector>
  </TitlesOfParts>
  <Company>Border Land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Electrostatics</dc:title>
  <dc:creator>Trevor Stoesz</dc:creator>
  <cp:lastModifiedBy>Trevor Stoesz</cp:lastModifiedBy>
  <cp:revision>18</cp:revision>
  <cp:lastPrinted>2015-11-10T15:44:34Z</cp:lastPrinted>
  <dcterms:created xsi:type="dcterms:W3CDTF">2014-11-13T14:58:18Z</dcterms:created>
  <dcterms:modified xsi:type="dcterms:W3CDTF">2020-05-21T15:23:07Z</dcterms:modified>
</cp:coreProperties>
</file>