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68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0077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5169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5300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68379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431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29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16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36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10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69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951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39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747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772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8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79597-E7FF-4015-BC38-31986415F4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Fruity Hoops Example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3FFBCE-803C-48F3-B2CA-4B0005966B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118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02E6-F1A2-49C1-9F80-BF27D45D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520505"/>
            <a:ext cx="10900670" cy="5520857"/>
          </a:xfrm>
        </p:spPr>
        <p:txBody>
          <a:bodyPr>
            <a:normAutofit/>
          </a:bodyPr>
          <a:lstStyle/>
          <a:p>
            <a:r>
              <a:rPr lang="en-US" sz="4000" dirty="0"/>
              <a:t>__H</a:t>
            </a:r>
            <a:r>
              <a:rPr lang="en-US" sz="4000" baseline="-25000" dirty="0"/>
              <a:t>2 (g)</a:t>
            </a:r>
            <a:r>
              <a:rPr lang="en-US" sz="4000" dirty="0"/>
              <a:t>		+		__N</a:t>
            </a:r>
            <a:r>
              <a:rPr lang="en-US" sz="4000" baseline="-25000" dirty="0"/>
              <a:t>2 (g)		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		__NH</a:t>
            </a:r>
            <a:r>
              <a:rPr lang="en-US" sz="4000" baseline="-25000" dirty="0"/>
              <a:t>3 (g)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62393C-C913-404B-8C5F-25BDD92EBE48}"/>
              </a:ext>
            </a:extLst>
          </p:cNvPr>
          <p:cNvSpPr/>
          <p:nvPr/>
        </p:nvSpPr>
        <p:spPr>
          <a:xfrm>
            <a:off x="693820" y="4806462"/>
            <a:ext cx="10355627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Reactants:______________			Products:	___________________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Gases:	_________________			Liquids: 	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Solids: 	_________________			Aqueous:	_________________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C6E1346-204C-4E87-A940-F45E8FE701AC}"/>
              </a:ext>
            </a:extLst>
          </p:cNvPr>
          <p:cNvSpPr txBox="1"/>
          <p:nvPr/>
        </p:nvSpPr>
        <p:spPr>
          <a:xfrm>
            <a:off x="1620997" y="1572234"/>
            <a:ext cx="8501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NOTE: The letter in brackets behind the chemical indicates the state that chemical is 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510443F-BC9D-49EE-9838-557E40AF88EB}"/>
              </a:ext>
            </a:extLst>
          </p:cNvPr>
          <p:cNvSpPr txBox="1"/>
          <p:nvPr/>
        </p:nvSpPr>
        <p:spPr>
          <a:xfrm>
            <a:off x="1620997" y="2396052"/>
            <a:ext cx="850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(g) - Gas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2A7C132-F7B9-48BF-8533-799A8F52FDAE}"/>
              </a:ext>
            </a:extLst>
          </p:cNvPr>
          <p:cNvSpPr txBox="1"/>
          <p:nvPr/>
        </p:nvSpPr>
        <p:spPr>
          <a:xfrm>
            <a:off x="1620997" y="2833077"/>
            <a:ext cx="850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(s) - Solid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97AE47E-4D7E-45F0-BCB5-CDCC7D1B0946}"/>
              </a:ext>
            </a:extLst>
          </p:cNvPr>
          <p:cNvSpPr txBox="1"/>
          <p:nvPr/>
        </p:nvSpPr>
        <p:spPr>
          <a:xfrm>
            <a:off x="1620997" y="3241395"/>
            <a:ext cx="850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(l) - Liquid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9C688ED-1723-47E9-A4F0-50A148F5C1D7}"/>
              </a:ext>
            </a:extLst>
          </p:cNvPr>
          <p:cNvSpPr txBox="1"/>
          <p:nvPr/>
        </p:nvSpPr>
        <p:spPr>
          <a:xfrm>
            <a:off x="1620997" y="3678420"/>
            <a:ext cx="8501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(</a:t>
            </a:r>
            <a:r>
              <a:rPr lang="en-CA" sz="2400" dirty="0" err="1"/>
              <a:t>aq</a:t>
            </a:r>
            <a:r>
              <a:rPr lang="en-CA" sz="2400" dirty="0"/>
              <a:t>) – Aqueous  		(Means Dissolved in water)</a:t>
            </a:r>
          </a:p>
        </p:txBody>
      </p:sp>
    </p:spTree>
    <p:extLst>
      <p:ext uri="{BB962C8B-B14F-4D97-AF65-F5344CB8AC3E}">
        <p14:creationId xmlns:p14="http://schemas.microsoft.com/office/powerpoint/2010/main" val="311974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02E6-F1A2-49C1-9F80-BF27D45D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520505"/>
            <a:ext cx="10900670" cy="5520857"/>
          </a:xfrm>
        </p:spPr>
        <p:txBody>
          <a:bodyPr>
            <a:normAutofit/>
          </a:bodyPr>
          <a:lstStyle/>
          <a:p>
            <a:r>
              <a:rPr lang="en-US" sz="4000" dirty="0"/>
              <a:t>__H</a:t>
            </a:r>
            <a:r>
              <a:rPr lang="en-US" sz="4000" baseline="-25000" dirty="0"/>
              <a:t>2 (g)</a:t>
            </a:r>
            <a:r>
              <a:rPr lang="en-US" sz="4000" dirty="0"/>
              <a:t>		+		__N</a:t>
            </a:r>
            <a:r>
              <a:rPr lang="en-US" sz="4000" baseline="-25000" dirty="0"/>
              <a:t>2 (g)		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		__NH</a:t>
            </a:r>
            <a:r>
              <a:rPr lang="en-US" sz="4000" baseline="-25000" dirty="0"/>
              <a:t>3 (g)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2BF0B6-60BF-4EF7-B6D5-268D0FF68D0D}"/>
              </a:ext>
            </a:extLst>
          </p:cNvPr>
          <p:cNvGraphicFramePr>
            <a:graphicFrameLocks noGrp="1"/>
          </p:cNvGraphicFramePr>
          <p:nvPr/>
        </p:nvGraphicFramePr>
        <p:xfrm>
          <a:off x="2601913" y="1685384"/>
          <a:ext cx="8596311" cy="2327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712">
                  <a:extLst>
                    <a:ext uri="{9D8B030D-6E8A-4147-A177-3AD203B41FA5}">
                      <a16:colId xmlns:a16="http://schemas.microsoft.com/office/drawing/2014/main" val="3065683870"/>
                    </a:ext>
                  </a:extLst>
                </a:gridCol>
                <a:gridCol w="265409">
                  <a:extLst>
                    <a:ext uri="{9D8B030D-6E8A-4147-A177-3AD203B41FA5}">
                      <a16:colId xmlns:a16="http://schemas.microsoft.com/office/drawing/2014/main" val="845479379"/>
                    </a:ext>
                  </a:extLst>
                </a:gridCol>
                <a:gridCol w="3978190">
                  <a:extLst>
                    <a:ext uri="{9D8B030D-6E8A-4147-A177-3AD203B41FA5}">
                      <a16:colId xmlns:a16="http://schemas.microsoft.com/office/drawing/2014/main" val="215233173"/>
                    </a:ext>
                  </a:extLst>
                </a:gridCol>
              </a:tblGrid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839417"/>
                  </a:ext>
                </a:extLst>
              </a:tr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__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96651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462393C-C913-404B-8C5F-25BDD92EBE48}"/>
              </a:ext>
            </a:extLst>
          </p:cNvPr>
          <p:cNvSpPr/>
          <p:nvPr/>
        </p:nvSpPr>
        <p:spPr>
          <a:xfrm>
            <a:off x="693820" y="4806462"/>
            <a:ext cx="10355627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Reactants:______________			Products:	___________________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Gases:	_________________			Liquids: 	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Solids: 	_________________			Aqueous:	_________________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995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02E6-F1A2-49C1-9F80-BF27D45D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520505"/>
            <a:ext cx="10900670" cy="5520857"/>
          </a:xfrm>
        </p:spPr>
        <p:txBody>
          <a:bodyPr>
            <a:normAutofit/>
          </a:bodyPr>
          <a:lstStyle/>
          <a:p>
            <a:r>
              <a:rPr lang="en-US" sz="4000" dirty="0"/>
              <a:t>__H</a:t>
            </a:r>
            <a:r>
              <a:rPr lang="en-US" sz="4000" baseline="-25000" dirty="0"/>
              <a:t>2 (g)</a:t>
            </a:r>
            <a:r>
              <a:rPr lang="en-US" sz="4000" dirty="0"/>
              <a:t>		+		__N</a:t>
            </a:r>
            <a:r>
              <a:rPr lang="en-US" sz="4000" baseline="-25000" dirty="0"/>
              <a:t>2 (g)		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		__NH</a:t>
            </a:r>
            <a:r>
              <a:rPr lang="en-US" sz="4000" baseline="-25000" dirty="0"/>
              <a:t>3 (g)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2BF0B6-60BF-4EF7-B6D5-268D0FF68D0D}"/>
              </a:ext>
            </a:extLst>
          </p:cNvPr>
          <p:cNvGraphicFramePr>
            <a:graphicFrameLocks noGrp="1"/>
          </p:cNvGraphicFramePr>
          <p:nvPr/>
        </p:nvGraphicFramePr>
        <p:xfrm>
          <a:off x="2601913" y="1685384"/>
          <a:ext cx="8596311" cy="2327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712">
                  <a:extLst>
                    <a:ext uri="{9D8B030D-6E8A-4147-A177-3AD203B41FA5}">
                      <a16:colId xmlns:a16="http://schemas.microsoft.com/office/drawing/2014/main" val="3065683870"/>
                    </a:ext>
                  </a:extLst>
                </a:gridCol>
                <a:gridCol w="265409">
                  <a:extLst>
                    <a:ext uri="{9D8B030D-6E8A-4147-A177-3AD203B41FA5}">
                      <a16:colId xmlns:a16="http://schemas.microsoft.com/office/drawing/2014/main" val="845479379"/>
                    </a:ext>
                  </a:extLst>
                </a:gridCol>
                <a:gridCol w="3978190">
                  <a:extLst>
                    <a:ext uri="{9D8B030D-6E8A-4147-A177-3AD203B41FA5}">
                      <a16:colId xmlns:a16="http://schemas.microsoft.com/office/drawing/2014/main" val="215233173"/>
                    </a:ext>
                  </a:extLst>
                </a:gridCol>
              </a:tblGrid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839417"/>
                  </a:ext>
                </a:extLst>
              </a:tr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__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96651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462393C-C913-404B-8C5F-25BDD92EBE48}"/>
              </a:ext>
            </a:extLst>
          </p:cNvPr>
          <p:cNvSpPr/>
          <p:nvPr/>
        </p:nvSpPr>
        <p:spPr>
          <a:xfrm>
            <a:off x="693820" y="4806462"/>
            <a:ext cx="10355627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Reactants:______________			Products:	___________________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Gases:	_________________			Liquids: 	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Solids: 	_________________			Aqueous:	_________________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3453A8-0DF7-431D-84C3-2079695C1166}"/>
              </a:ext>
            </a:extLst>
          </p:cNvPr>
          <p:cNvGrpSpPr/>
          <p:nvPr/>
        </p:nvGrpSpPr>
        <p:grpSpPr>
          <a:xfrm>
            <a:off x="2546252" y="1618401"/>
            <a:ext cx="4997360" cy="523220"/>
            <a:chOff x="2546252" y="1618401"/>
            <a:chExt cx="4997360" cy="52322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FD4AB36-B6AC-475D-8A84-811074F7039B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6BB55D-1DF6-4D10-A7DC-FF3447E68DA5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C0DD96-2964-4210-851C-5323DD5BBB99}"/>
              </a:ext>
            </a:extLst>
          </p:cNvPr>
          <p:cNvGrpSpPr/>
          <p:nvPr/>
        </p:nvGrpSpPr>
        <p:grpSpPr>
          <a:xfrm>
            <a:off x="2546252" y="2787862"/>
            <a:ext cx="4997360" cy="523220"/>
            <a:chOff x="2546252" y="1618401"/>
            <a:chExt cx="4997360" cy="52322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3436C8-065D-479E-8980-EEEBEBB64FD0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70C0"/>
                  </a:solidFill>
                </a:rPr>
                <a:t>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CE70ED0-923C-4AD8-820F-70805FB6CCDA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70C0"/>
                  </a:solidFill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64449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02E6-F1A2-49C1-9F80-BF27D45D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520505"/>
            <a:ext cx="10900670" cy="5520857"/>
          </a:xfrm>
        </p:spPr>
        <p:txBody>
          <a:bodyPr>
            <a:normAutofit/>
          </a:bodyPr>
          <a:lstStyle/>
          <a:p>
            <a:r>
              <a:rPr lang="en-US" sz="4000" dirty="0"/>
              <a:t>__H</a:t>
            </a:r>
            <a:r>
              <a:rPr lang="en-US" sz="4000" baseline="-25000" dirty="0"/>
              <a:t>2 (g)</a:t>
            </a:r>
            <a:r>
              <a:rPr lang="en-US" sz="4000" dirty="0"/>
              <a:t>		+		__N</a:t>
            </a:r>
            <a:r>
              <a:rPr lang="en-US" sz="4000" baseline="-25000" dirty="0"/>
              <a:t>2 (g)		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		__NH</a:t>
            </a:r>
            <a:r>
              <a:rPr lang="en-US" sz="4000" baseline="-25000" dirty="0"/>
              <a:t>3 (g)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2BF0B6-60BF-4EF7-B6D5-268D0FF68D0D}"/>
              </a:ext>
            </a:extLst>
          </p:cNvPr>
          <p:cNvGraphicFramePr>
            <a:graphicFrameLocks noGrp="1"/>
          </p:cNvGraphicFramePr>
          <p:nvPr/>
        </p:nvGraphicFramePr>
        <p:xfrm>
          <a:off x="2601913" y="1685384"/>
          <a:ext cx="8596311" cy="2327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712">
                  <a:extLst>
                    <a:ext uri="{9D8B030D-6E8A-4147-A177-3AD203B41FA5}">
                      <a16:colId xmlns:a16="http://schemas.microsoft.com/office/drawing/2014/main" val="3065683870"/>
                    </a:ext>
                  </a:extLst>
                </a:gridCol>
                <a:gridCol w="265409">
                  <a:extLst>
                    <a:ext uri="{9D8B030D-6E8A-4147-A177-3AD203B41FA5}">
                      <a16:colId xmlns:a16="http://schemas.microsoft.com/office/drawing/2014/main" val="845479379"/>
                    </a:ext>
                  </a:extLst>
                </a:gridCol>
                <a:gridCol w="3978190">
                  <a:extLst>
                    <a:ext uri="{9D8B030D-6E8A-4147-A177-3AD203B41FA5}">
                      <a16:colId xmlns:a16="http://schemas.microsoft.com/office/drawing/2014/main" val="215233173"/>
                    </a:ext>
                  </a:extLst>
                </a:gridCol>
              </a:tblGrid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839417"/>
                  </a:ext>
                </a:extLst>
              </a:tr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__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96651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462393C-C913-404B-8C5F-25BDD92EBE48}"/>
              </a:ext>
            </a:extLst>
          </p:cNvPr>
          <p:cNvSpPr/>
          <p:nvPr/>
        </p:nvSpPr>
        <p:spPr>
          <a:xfrm>
            <a:off x="693820" y="4806462"/>
            <a:ext cx="10355627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Reactants:______________			Products:	___________________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Gases:	_________________			Liquids: 	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Solids: 	_________________			Aqueous:	_________________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3453A8-0DF7-431D-84C3-2079695C1166}"/>
              </a:ext>
            </a:extLst>
          </p:cNvPr>
          <p:cNvGrpSpPr/>
          <p:nvPr/>
        </p:nvGrpSpPr>
        <p:grpSpPr>
          <a:xfrm>
            <a:off x="2546252" y="1618401"/>
            <a:ext cx="4997360" cy="523220"/>
            <a:chOff x="2546252" y="1618401"/>
            <a:chExt cx="4997360" cy="52322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FD4AB36-B6AC-475D-8A84-811074F7039B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6BB55D-1DF6-4D10-A7DC-FF3447E68DA5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C0DD96-2964-4210-851C-5323DD5BBB99}"/>
              </a:ext>
            </a:extLst>
          </p:cNvPr>
          <p:cNvGrpSpPr/>
          <p:nvPr/>
        </p:nvGrpSpPr>
        <p:grpSpPr>
          <a:xfrm>
            <a:off x="2546252" y="2787862"/>
            <a:ext cx="4997360" cy="523220"/>
            <a:chOff x="2546252" y="1618401"/>
            <a:chExt cx="4997360" cy="52322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3436C8-065D-479E-8980-EEEBEBB64FD0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B0F0"/>
                  </a:solidFill>
                </a:rPr>
                <a:t>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CE70ED0-923C-4AD8-820F-70805FB6CCDA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B0F0"/>
                  </a:solidFill>
                </a:rPr>
                <a:t>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C4BC58C-0E13-4740-B23F-0B0EDCF261AF}"/>
              </a:ext>
            </a:extLst>
          </p:cNvPr>
          <p:cNvGrpSpPr/>
          <p:nvPr/>
        </p:nvGrpSpPr>
        <p:grpSpPr>
          <a:xfrm>
            <a:off x="3009362" y="1711584"/>
            <a:ext cx="523220" cy="1087488"/>
            <a:chOff x="3009362" y="1711584"/>
            <a:chExt cx="523220" cy="1087488"/>
          </a:xfrm>
        </p:grpSpPr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B43BAD9E-F2D1-42B1-ABD0-4170967A1FC2}"/>
                </a:ext>
              </a:extLst>
            </p:cNvPr>
            <p:cNvSpPr/>
            <p:nvPr/>
          </p:nvSpPr>
          <p:spPr>
            <a:xfrm>
              <a:off x="3009362" y="1711584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FF26CCE9-8AEF-46FA-B712-093C700C11C8}"/>
                </a:ext>
              </a:extLst>
            </p:cNvPr>
            <p:cNvSpPr/>
            <p:nvPr/>
          </p:nvSpPr>
          <p:spPr>
            <a:xfrm>
              <a:off x="3009362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BCAE9E2-FAB1-4F73-B6B5-EF142F0CF920}"/>
              </a:ext>
            </a:extLst>
          </p:cNvPr>
          <p:cNvGrpSpPr/>
          <p:nvPr/>
        </p:nvGrpSpPr>
        <p:grpSpPr>
          <a:xfrm>
            <a:off x="7599273" y="1730698"/>
            <a:ext cx="1025935" cy="1068374"/>
            <a:chOff x="7599273" y="1730698"/>
            <a:chExt cx="1025935" cy="1068374"/>
          </a:xfrm>
        </p:grpSpPr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31391167-D76C-4150-9D33-523DCE867149}"/>
                </a:ext>
              </a:extLst>
            </p:cNvPr>
            <p:cNvSpPr/>
            <p:nvPr/>
          </p:nvSpPr>
          <p:spPr>
            <a:xfrm>
              <a:off x="7599273" y="1730698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E686F50A-29D6-48B6-A1AE-72EA9E0FF3FE}"/>
                </a:ext>
              </a:extLst>
            </p:cNvPr>
            <p:cNvSpPr/>
            <p:nvPr/>
          </p:nvSpPr>
          <p:spPr>
            <a:xfrm>
              <a:off x="7599273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E8DEA425-865B-4387-A1AF-5DD3962C0626}"/>
                </a:ext>
              </a:extLst>
            </p:cNvPr>
            <p:cNvSpPr/>
            <p:nvPr/>
          </p:nvSpPr>
          <p:spPr>
            <a:xfrm>
              <a:off x="8101988" y="199643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95832AF-1ED5-453B-9D64-5CFE1E99DE5A}"/>
              </a:ext>
            </a:extLst>
          </p:cNvPr>
          <p:cNvGrpSpPr/>
          <p:nvPr/>
        </p:nvGrpSpPr>
        <p:grpSpPr>
          <a:xfrm>
            <a:off x="3009362" y="2898365"/>
            <a:ext cx="523220" cy="1087488"/>
            <a:chOff x="3009362" y="1711584"/>
            <a:chExt cx="523220" cy="1087488"/>
          </a:xfrm>
          <a:solidFill>
            <a:srgbClr val="00B0F0"/>
          </a:solidFill>
        </p:grpSpPr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B6050B5E-9F00-4A92-89E8-06454E990170}"/>
                </a:ext>
              </a:extLst>
            </p:cNvPr>
            <p:cNvSpPr/>
            <p:nvPr/>
          </p:nvSpPr>
          <p:spPr>
            <a:xfrm>
              <a:off x="3009362" y="1711584"/>
              <a:ext cx="523220" cy="523220"/>
            </a:xfrm>
            <a:prstGeom prst="don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FD52552C-834E-49FF-A509-7EFDE5640CF5}"/>
                </a:ext>
              </a:extLst>
            </p:cNvPr>
            <p:cNvSpPr/>
            <p:nvPr/>
          </p:nvSpPr>
          <p:spPr>
            <a:xfrm>
              <a:off x="3009362" y="2275852"/>
              <a:ext cx="523220" cy="523220"/>
            </a:xfrm>
            <a:prstGeom prst="don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226337FD-74FF-45F3-9AC4-EB28EA85FEAF}"/>
              </a:ext>
            </a:extLst>
          </p:cNvPr>
          <p:cNvSpPr/>
          <p:nvPr/>
        </p:nvSpPr>
        <p:spPr>
          <a:xfrm>
            <a:off x="7601959" y="2905780"/>
            <a:ext cx="523220" cy="523220"/>
          </a:xfrm>
          <a:prstGeom prst="don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FBE31F-32F7-4614-8A6C-872155BC439A}"/>
              </a:ext>
            </a:extLst>
          </p:cNvPr>
          <p:cNvSpPr txBox="1"/>
          <p:nvPr/>
        </p:nvSpPr>
        <p:spPr>
          <a:xfrm>
            <a:off x="6491903" y="2146996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F0B3D4-3270-45B2-AA75-BC9CF9DB55AD}"/>
              </a:ext>
            </a:extLst>
          </p:cNvPr>
          <p:cNvSpPr txBox="1"/>
          <p:nvPr/>
        </p:nvSpPr>
        <p:spPr>
          <a:xfrm>
            <a:off x="10744219" y="2183519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EB6570-950E-41FD-B4BE-E47C0671F545}"/>
              </a:ext>
            </a:extLst>
          </p:cNvPr>
          <p:cNvSpPr txBox="1"/>
          <p:nvPr/>
        </p:nvSpPr>
        <p:spPr>
          <a:xfrm>
            <a:off x="6470219" y="3367899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9772AF-D83F-4CD9-BD7C-B6D7F8A29CFF}"/>
              </a:ext>
            </a:extLst>
          </p:cNvPr>
          <p:cNvSpPr txBox="1"/>
          <p:nvPr/>
        </p:nvSpPr>
        <p:spPr>
          <a:xfrm>
            <a:off x="10744219" y="3338333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F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208103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/>
      <p:bldP spid="32" grpId="0"/>
      <p:bldP spid="33" grpId="0"/>
      <p:bldP spid="3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02E6-F1A2-49C1-9F80-BF27D45D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520505"/>
            <a:ext cx="10900670" cy="5520857"/>
          </a:xfrm>
        </p:spPr>
        <p:txBody>
          <a:bodyPr>
            <a:normAutofit/>
          </a:bodyPr>
          <a:lstStyle/>
          <a:p>
            <a:r>
              <a:rPr lang="en-US" sz="4000" dirty="0"/>
              <a:t>__H</a:t>
            </a:r>
            <a:r>
              <a:rPr lang="en-US" sz="4000" baseline="-25000" dirty="0"/>
              <a:t>2 (g)</a:t>
            </a:r>
            <a:r>
              <a:rPr lang="en-US" sz="4000" dirty="0"/>
              <a:t>		+		__N</a:t>
            </a:r>
            <a:r>
              <a:rPr lang="en-US" sz="4000" baseline="-25000" dirty="0"/>
              <a:t>2 (g)		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		__NH</a:t>
            </a:r>
            <a:r>
              <a:rPr lang="en-US" sz="4000" baseline="-25000" dirty="0"/>
              <a:t>3 (g)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2BF0B6-60BF-4EF7-B6D5-268D0FF68D0D}"/>
              </a:ext>
            </a:extLst>
          </p:cNvPr>
          <p:cNvGraphicFramePr>
            <a:graphicFrameLocks noGrp="1"/>
          </p:cNvGraphicFramePr>
          <p:nvPr/>
        </p:nvGraphicFramePr>
        <p:xfrm>
          <a:off x="2601913" y="1685384"/>
          <a:ext cx="8596311" cy="2327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712">
                  <a:extLst>
                    <a:ext uri="{9D8B030D-6E8A-4147-A177-3AD203B41FA5}">
                      <a16:colId xmlns:a16="http://schemas.microsoft.com/office/drawing/2014/main" val="3065683870"/>
                    </a:ext>
                  </a:extLst>
                </a:gridCol>
                <a:gridCol w="265409">
                  <a:extLst>
                    <a:ext uri="{9D8B030D-6E8A-4147-A177-3AD203B41FA5}">
                      <a16:colId xmlns:a16="http://schemas.microsoft.com/office/drawing/2014/main" val="845479379"/>
                    </a:ext>
                  </a:extLst>
                </a:gridCol>
                <a:gridCol w="3978190">
                  <a:extLst>
                    <a:ext uri="{9D8B030D-6E8A-4147-A177-3AD203B41FA5}">
                      <a16:colId xmlns:a16="http://schemas.microsoft.com/office/drawing/2014/main" val="215233173"/>
                    </a:ext>
                  </a:extLst>
                </a:gridCol>
              </a:tblGrid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839417"/>
                  </a:ext>
                </a:extLst>
              </a:tr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__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96651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462393C-C913-404B-8C5F-25BDD92EBE48}"/>
              </a:ext>
            </a:extLst>
          </p:cNvPr>
          <p:cNvSpPr/>
          <p:nvPr/>
        </p:nvSpPr>
        <p:spPr>
          <a:xfrm>
            <a:off x="693820" y="4806462"/>
            <a:ext cx="10355627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Reactants:______________			Products:	___________________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Gases:	_________________			Liquids: 	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Solids: 	_________________			Aqueous:	_________________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3453A8-0DF7-431D-84C3-2079695C1166}"/>
              </a:ext>
            </a:extLst>
          </p:cNvPr>
          <p:cNvGrpSpPr/>
          <p:nvPr/>
        </p:nvGrpSpPr>
        <p:grpSpPr>
          <a:xfrm>
            <a:off x="2546252" y="1618401"/>
            <a:ext cx="4997360" cy="523220"/>
            <a:chOff x="2546252" y="1618401"/>
            <a:chExt cx="4997360" cy="52322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FD4AB36-B6AC-475D-8A84-811074F7039B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6BB55D-1DF6-4D10-A7DC-FF3447E68DA5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C0DD96-2964-4210-851C-5323DD5BBB99}"/>
              </a:ext>
            </a:extLst>
          </p:cNvPr>
          <p:cNvGrpSpPr/>
          <p:nvPr/>
        </p:nvGrpSpPr>
        <p:grpSpPr>
          <a:xfrm>
            <a:off x="2546252" y="2787862"/>
            <a:ext cx="4997360" cy="523220"/>
            <a:chOff x="2546252" y="1618401"/>
            <a:chExt cx="4997360" cy="52322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3436C8-065D-479E-8980-EEEBEBB64FD0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B0F0"/>
                  </a:solidFill>
                </a:rPr>
                <a:t>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CE70ED0-923C-4AD8-820F-70805FB6CCDA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B0F0"/>
                  </a:solidFill>
                </a:rPr>
                <a:t>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C4BC58C-0E13-4740-B23F-0B0EDCF261AF}"/>
              </a:ext>
            </a:extLst>
          </p:cNvPr>
          <p:cNvGrpSpPr/>
          <p:nvPr/>
        </p:nvGrpSpPr>
        <p:grpSpPr>
          <a:xfrm>
            <a:off x="3009362" y="1711584"/>
            <a:ext cx="523220" cy="1087488"/>
            <a:chOff x="3009362" y="1711584"/>
            <a:chExt cx="523220" cy="1087488"/>
          </a:xfrm>
        </p:grpSpPr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B43BAD9E-F2D1-42B1-ABD0-4170967A1FC2}"/>
                </a:ext>
              </a:extLst>
            </p:cNvPr>
            <p:cNvSpPr/>
            <p:nvPr/>
          </p:nvSpPr>
          <p:spPr>
            <a:xfrm>
              <a:off x="3009362" y="1711584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FF26CCE9-8AEF-46FA-B712-093C700C11C8}"/>
                </a:ext>
              </a:extLst>
            </p:cNvPr>
            <p:cNvSpPr/>
            <p:nvPr/>
          </p:nvSpPr>
          <p:spPr>
            <a:xfrm>
              <a:off x="3009362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BCAE9E2-FAB1-4F73-B6B5-EF142F0CF920}"/>
              </a:ext>
            </a:extLst>
          </p:cNvPr>
          <p:cNvGrpSpPr/>
          <p:nvPr/>
        </p:nvGrpSpPr>
        <p:grpSpPr>
          <a:xfrm>
            <a:off x="7599273" y="1730698"/>
            <a:ext cx="1025935" cy="1068374"/>
            <a:chOff x="7599273" y="1730698"/>
            <a:chExt cx="1025935" cy="1068374"/>
          </a:xfrm>
        </p:grpSpPr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31391167-D76C-4150-9D33-523DCE867149}"/>
                </a:ext>
              </a:extLst>
            </p:cNvPr>
            <p:cNvSpPr/>
            <p:nvPr/>
          </p:nvSpPr>
          <p:spPr>
            <a:xfrm>
              <a:off x="7599273" y="1730698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E686F50A-29D6-48B6-A1AE-72EA9E0FF3FE}"/>
                </a:ext>
              </a:extLst>
            </p:cNvPr>
            <p:cNvSpPr/>
            <p:nvPr/>
          </p:nvSpPr>
          <p:spPr>
            <a:xfrm>
              <a:off x="7599273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E8DEA425-865B-4387-A1AF-5DD3962C0626}"/>
                </a:ext>
              </a:extLst>
            </p:cNvPr>
            <p:cNvSpPr/>
            <p:nvPr/>
          </p:nvSpPr>
          <p:spPr>
            <a:xfrm>
              <a:off x="8101988" y="199643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95832AF-1ED5-453B-9D64-5CFE1E99DE5A}"/>
              </a:ext>
            </a:extLst>
          </p:cNvPr>
          <p:cNvGrpSpPr/>
          <p:nvPr/>
        </p:nvGrpSpPr>
        <p:grpSpPr>
          <a:xfrm>
            <a:off x="3009362" y="2898365"/>
            <a:ext cx="523220" cy="1087488"/>
            <a:chOff x="3009362" y="1711584"/>
            <a:chExt cx="523220" cy="1087488"/>
          </a:xfrm>
          <a:solidFill>
            <a:srgbClr val="00B0F0"/>
          </a:solidFill>
        </p:grpSpPr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B6050B5E-9F00-4A92-89E8-06454E990170}"/>
                </a:ext>
              </a:extLst>
            </p:cNvPr>
            <p:cNvSpPr/>
            <p:nvPr/>
          </p:nvSpPr>
          <p:spPr>
            <a:xfrm>
              <a:off x="3009362" y="1711584"/>
              <a:ext cx="523220" cy="523220"/>
            </a:xfrm>
            <a:prstGeom prst="don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FD52552C-834E-49FF-A509-7EFDE5640CF5}"/>
                </a:ext>
              </a:extLst>
            </p:cNvPr>
            <p:cNvSpPr/>
            <p:nvPr/>
          </p:nvSpPr>
          <p:spPr>
            <a:xfrm>
              <a:off x="3009362" y="2275852"/>
              <a:ext cx="523220" cy="523220"/>
            </a:xfrm>
            <a:prstGeom prst="don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226337FD-74FF-45F3-9AC4-EB28EA85FEAF}"/>
              </a:ext>
            </a:extLst>
          </p:cNvPr>
          <p:cNvSpPr/>
          <p:nvPr/>
        </p:nvSpPr>
        <p:spPr>
          <a:xfrm>
            <a:off x="7601959" y="2905780"/>
            <a:ext cx="523220" cy="523220"/>
          </a:xfrm>
          <a:prstGeom prst="don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FBE31F-32F7-4614-8A6C-872155BC439A}"/>
              </a:ext>
            </a:extLst>
          </p:cNvPr>
          <p:cNvSpPr txBox="1"/>
          <p:nvPr/>
        </p:nvSpPr>
        <p:spPr>
          <a:xfrm>
            <a:off x="6491903" y="2146996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2F0B3D4-3270-45B2-AA75-BC9CF9DB55AD}"/>
              </a:ext>
            </a:extLst>
          </p:cNvPr>
          <p:cNvSpPr txBox="1"/>
          <p:nvPr/>
        </p:nvSpPr>
        <p:spPr>
          <a:xfrm>
            <a:off x="10744219" y="2183519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EB6570-950E-41FD-B4BE-E47C0671F545}"/>
              </a:ext>
            </a:extLst>
          </p:cNvPr>
          <p:cNvSpPr txBox="1"/>
          <p:nvPr/>
        </p:nvSpPr>
        <p:spPr>
          <a:xfrm>
            <a:off x="6470219" y="3367899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9772AF-D83F-4CD9-BD7C-B6D7F8A29CFF}"/>
              </a:ext>
            </a:extLst>
          </p:cNvPr>
          <p:cNvSpPr txBox="1"/>
          <p:nvPr/>
        </p:nvSpPr>
        <p:spPr>
          <a:xfrm>
            <a:off x="10744219" y="3338333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F0"/>
                </a:solidFill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ADA346-7ADB-4DCF-B8FD-81F33DF0E1C7}"/>
              </a:ext>
            </a:extLst>
          </p:cNvPr>
          <p:cNvSpPr txBox="1"/>
          <p:nvPr/>
        </p:nvSpPr>
        <p:spPr>
          <a:xfrm>
            <a:off x="8288374" y="502884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50"/>
                </a:solidFill>
              </a:rPr>
              <a:t>2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42C5CC6-ED36-4575-B03A-0C4DADF56332}"/>
              </a:ext>
            </a:extLst>
          </p:cNvPr>
          <p:cNvGrpSpPr/>
          <p:nvPr/>
        </p:nvGrpSpPr>
        <p:grpSpPr>
          <a:xfrm>
            <a:off x="8773985" y="1732475"/>
            <a:ext cx="1025935" cy="1068374"/>
            <a:chOff x="7599273" y="1730698"/>
            <a:chExt cx="1025935" cy="1068374"/>
          </a:xfrm>
        </p:grpSpPr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DBAED21F-2F78-44B3-AFF2-898F40B2080D}"/>
                </a:ext>
              </a:extLst>
            </p:cNvPr>
            <p:cNvSpPr/>
            <p:nvPr/>
          </p:nvSpPr>
          <p:spPr>
            <a:xfrm>
              <a:off x="7599273" y="1730698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E6180761-3E3C-490C-A0CB-58B17D0B2455}"/>
                </a:ext>
              </a:extLst>
            </p:cNvPr>
            <p:cNvSpPr/>
            <p:nvPr/>
          </p:nvSpPr>
          <p:spPr>
            <a:xfrm>
              <a:off x="7599273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94D66B64-941E-4D48-A5B1-507584E4AA54}"/>
                </a:ext>
              </a:extLst>
            </p:cNvPr>
            <p:cNvSpPr/>
            <p:nvPr/>
          </p:nvSpPr>
          <p:spPr>
            <a:xfrm>
              <a:off x="8101988" y="199643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FB1CB654-BE31-4D6F-BDAF-BBAEA31656D0}"/>
              </a:ext>
            </a:extLst>
          </p:cNvPr>
          <p:cNvSpPr/>
          <p:nvPr/>
        </p:nvSpPr>
        <p:spPr>
          <a:xfrm>
            <a:off x="8753480" y="2894680"/>
            <a:ext cx="523220" cy="523220"/>
          </a:xfrm>
          <a:prstGeom prst="don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00F895-0210-484A-AC37-98C4AEFE2851}"/>
              </a:ext>
            </a:extLst>
          </p:cNvPr>
          <p:cNvSpPr txBox="1"/>
          <p:nvPr/>
        </p:nvSpPr>
        <p:spPr>
          <a:xfrm>
            <a:off x="10737521" y="2153997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2F793DE2-D31E-418B-A192-3D0D518E3AC2}"/>
              </a:ext>
            </a:extLst>
          </p:cNvPr>
          <p:cNvSpPr txBox="1"/>
          <p:nvPr/>
        </p:nvSpPr>
        <p:spPr>
          <a:xfrm>
            <a:off x="10744219" y="3355954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F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539729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4" grpId="0"/>
      <p:bldP spid="40" grpId="0" animBg="1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02E6-F1A2-49C1-9F80-BF27D45D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520505"/>
            <a:ext cx="10900670" cy="5520857"/>
          </a:xfrm>
        </p:spPr>
        <p:txBody>
          <a:bodyPr>
            <a:normAutofit/>
          </a:bodyPr>
          <a:lstStyle/>
          <a:p>
            <a:r>
              <a:rPr lang="en-US" sz="4000" dirty="0"/>
              <a:t>__H</a:t>
            </a:r>
            <a:r>
              <a:rPr lang="en-US" sz="4000" baseline="-25000" dirty="0"/>
              <a:t>2 (g)</a:t>
            </a:r>
            <a:r>
              <a:rPr lang="en-US" sz="4000" dirty="0"/>
              <a:t>		+		__N</a:t>
            </a:r>
            <a:r>
              <a:rPr lang="en-US" sz="4000" baseline="-25000" dirty="0"/>
              <a:t>2 (g)		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		__NH</a:t>
            </a:r>
            <a:r>
              <a:rPr lang="en-US" sz="4000" baseline="-25000" dirty="0"/>
              <a:t>3 (g)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2BF0B6-60BF-4EF7-B6D5-268D0FF68D0D}"/>
              </a:ext>
            </a:extLst>
          </p:cNvPr>
          <p:cNvGraphicFramePr>
            <a:graphicFrameLocks noGrp="1"/>
          </p:cNvGraphicFramePr>
          <p:nvPr/>
        </p:nvGraphicFramePr>
        <p:xfrm>
          <a:off x="2601913" y="1685384"/>
          <a:ext cx="8596311" cy="2327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712">
                  <a:extLst>
                    <a:ext uri="{9D8B030D-6E8A-4147-A177-3AD203B41FA5}">
                      <a16:colId xmlns:a16="http://schemas.microsoft.com/office/drawing/2014/main" val="3065683870"/>
                    </a:ext>
                  </a:extLst>
                </a:gridCol>
                <a:gridCol w="265409">
                  <a:extLst>
                    <a:ext uri="{9D8B030D-6E8A-4147-A177-3AD203B41FA5}">
                      <a16:colId xmlns:a16="http://schemas.microsoft.com/office/drawing/2014/main" val="845479379"/>
                    </a:ext>
                  </a:extLst>
                </a:gridCol>
                <a:gridCol w="3978190">
                  <a:extLst>
                    <a:ext uri="{9D8B030D-6E8A-4147-A177-3AD203B41FA5}">
                      <a16:colId xmlns:a16="http://schemas.microsoft.com/office/drawing/2014/main" val="215233173"/>
                    </a:ext>
                  </a:extLst>
                </a:gridCol>
              </a:tblGrid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839417"/>
                  </a:ext>
                </a:extLst>
              </a:tr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__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96651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462393C-C913-404B-8C5F-25BDD92EBE48}"/>
              </a:ext>
            </a:extLst>
          </p:cNvPr>
          <p:cNvSpPr/>
          <p:nvPr/>
        </p:nvSpPr>
        <p:spPr>
          <a:xfrm>
            <a:off x="693820" y="4806462"/>
            <a:ext cx="10355627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Reactants:______________			Products:	___________________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Gases:	_________________			Liquids: 	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Solids: 	_________________			Aqueous:	_________________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3453A8-0DF7-431D-84C3-2079695C1166}"/>
              </a:ext>
            </a:extLst>
          </p:cNvPr>
          <p:cNvGrpSpPr/>
          <p:nvPr/>
        </p:nvGrpSpPr>
        <p:grpSpPr>
          <a:xfrm>
            <a:off x="2546252" y="1618401"/>
            <a:ext cx="4997360" cy="523220"/>
            <a:chOff x="2546252" y="1618401"/>
            <a:chExt cx="4997360" cy="52322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FD4AB36-B6AC-475D-8A84-811074F7039B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6BB55D-1DF6-4D10-A7DC-FF3447E68DA5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C0DD96-2964-4210-851C-5323DD5BBB99}"/>
              </a:ext>
            </a:extLst>
          </p:cNvPr>
          <p:cNvGrpSpPr/>
          <p:nvPr/>
        </p:nvGrpSpPr>
        <p:grpSpPr>
          <a:xfrm>
            <a:off x="2546252" y="2787862"/>
            <a:ext cx="4997360" cy="523220"/>
            <a:chOff x="2546252" y="1618401"/>
            <a:chExt cx="4997360" cy="52322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3436C8-065D-479E-8980-EEEBEBB64FD0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B0F0"/>
                  </a:solidFill>
                </a:rPr>
                <a:t>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CE70ED0-923C-4AD8-820F-70805FB6CCDA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B0F0"/>
                  </a:solidFill>
                </a:rPr>
                <a:t>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C4BC58C-0E13-4740-B23F-0B0EDCF261AF}"/>
              </a:ext>
            </a:extLst>
          </p:cNvPr>
          <p:cNvGrpSpPr/>
          <p:nvPr/>
        </p:nvGrpSpPr>
        <p:grpSpPr>
          <a:xfrm>
            <a:off x="3009362" y="1711584"/>
            <a:ext cx="523220" cy="1087488"/>
            <a:chOff x="3009362" y="1711584"/>
            <a:chExt cx="523220" cy="1087488"/>
          </a:xfrm>
        </p:grpSpPr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B43BAD9E-F2D1-42B1-ABD0-4170967A1FC2}"/>
                </a:ext>
              </a:extLst>
            </p:cNvPr>
            <p:cNvSpPr/>
            <p:nvPr/>
          </p:nvSpPr>
          <p:spPr>
            <a:xfrm>
              <a:off x="3009362" y="1711584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FF26CCE9-8AEF-46FA-B712-093C700C11C8}"/>
                </a:ext>
              </a:extLst>
            </p:cNvPr>
            <p:cNvSpPr/>
            <p:nvPr/>
          </p:nvSpPr>
          <p:spPr>
            <a:xfrm>
              <a:off x="3009362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BCAE9E2-FAB1-4F73-B6B5-EF142F0CF920}"/>
              </a:ext>
            </a:extLst>
          </p:cNvPr>
          <p:cNvGrpSpPr/>
          <p:nvPr/>
        </p:nvGrpSpPr>
        <p:grpSpPr>
          <a:xfrm>
            <a:off x="7599273" y="1730698"/>
            <a:ext cx="1025935" cy="1068374"/>
            <a:chOff x="7599273" y="1730698"/>
            <a:chExt cx="1025935" cy="1068374"/>
          </a:xfrm>
        </p:grpSpPr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31391167-D76C-4150-9D33-523DCE867149}"/>
                </a:ext>
              </a:extLst>
            </p:cNvPr>
            <p:cNvSpPr/>
            <p:nvPr/>
          </p:nvSpPr>
          <p:spPr>
            <a:xfrm>
              <a:off x="7599273" y="1730698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E686F50A-29D6-48B6-A1AE-72EA9E0FF3FE}"/>
                </a:ext>
              </a:extLst>
            </p:cNvPr>
            <p:cNvSpPr/>
            <p:nvPr/>
          </p:nvSpPr>
          <p:spPr>
            <a:xfrm>
              <a:off x="7599273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E8DEA425-865B-4387-A1AF-5DD3962C0626}"/>
                </a:ext>
              </a:extLst>
            </p:cNvPr>
            <p:cNvSpPr/>
            <p:nvPr/>
          </p:nvSpPr>
          <p:spPr>
            <a:xfrm>
              <a:off x="8101988" y="199643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95832AF-1ED5-453B-9D64-5CFE1E99DE5A}"/>
              </a:ext>
            </a:extLst>
          </p:cNvPr>
          <p:cNvGrpSpPr/>
          <p:nvPr/>
        </p:nvGrpSpPr>
        <p:grpSpPr>
          <a:xfrm>
            <a:off x="3009362" y="2898365"/>
            <a:ext cx="523220" cy="1087488"/>
            <a:chOff x="3009362" y="1711584"/>
            <a:chExt cx="523220" cy="1087488"/>
          </a:xfrm>
          <a:solidFill>
            <a:srgbClr val="00B0F0"/>
          </a:solidFill>
        </p:grpSpPr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B6050B5E-9F00-4A92-89E8-06454E990170}"/>
                </a:ext>
              </a:extLst>
            </p:cNvPr>
            <p:cNvSpPr/>
            <p:nvPr/>
          </p:nvSpPr>
          <p:spPr>
            <a:xfrm>
              <a:off x="3009362" y="1711584"/>
              <a:ext cx="523220" cy="523220"/>
            </a:xfrm>
            <a:prstGeom prst="don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FD52552C-834E-49FF-A509-7EFDE5640CF5}"/>
                </a:ext>
              </a:extLst>
            </p:cNvPr>
            <p:cNvSpPr/>
            <p:nvPr/>
          </p:nvSpPr>
          <p:spPr>
            <a:xfrm>
              <a:off x="3009362" y="2275852"/>
              <a:ext cx="523220" cy="523220"/>
            </a:xfrm>
            <a:prstGeom prst="don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226337FD-74FF-45F3-9AC4-EB28EA85FEAF}"/>
              </a:ext>
            </a:extLst>
          </p:cNvPr>
          <p:cNvSpPr/>
          <p:nvPr/>
        </p:nvSpPr>
        <p:spPr>
          <a:xfrm>
            <a:off x="7601959" y="2905780"/>
            <a:ext cx="523220" cy="523220"/>
          </a:xfrm>
          <a:prstGeom prst="don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AFBE31F-32F7-4614-8A6C-872155BC439A}"/>
              </a:ext>
            </a:extLst>
          </p:cNvPr>
          <p:cNvSpPr txBox="1"/>
          <p:nvPr/>
        </p:nvSpPr>
        <p:spPr>
          <a:xfrm>
            <a:off x="6491903" y="2146996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EB6570-950E-41FD-B4BE-E47C0671F545}"/>
              </a:ext>
            </a:extLst>
          </p:cNvPr>
          <p:cNvSpPr txBox="1"/>
          <p:nvPr/>
        </p:nvSpPr>
        <p:spPr>
          <a:xfrm>
            <a:off x="6470219" y="3367899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9772AF-D83F-4CD9-BD7C-B6D7F8A29CFF}"/>
              </a:ext>
            </a:extLst>
          </p:cNvPr>
          <p:cNvSpPr txBox="1"/>
          <p:nvPr/>
        </p:nvSpPr>
        <p:spPr>
          <a:xfrm>
            <a:off x="10744219" y="3338333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ADA346-7ADB-4DCF-B8FD-81F33DF0E1C7}"/>
              </a:ext>
            </a:extLst>
          </p:cNvPr>
          <p:cNvSpPr txBox="1"/>
          <p:nvPr/>
        </p:nvSpPr>
        <p:spPr>
          <a:xfrm>
            <a:off x="8288374" y="502884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50"/>
                </a:solidFill>
              </a:rPr>
              <a:t>2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42C5CC6-ED36-4575-B03A-0C4DADF56332}"/>
              </a:ext>
            </a:extLst>
          </p:cNvPr>
          <p:cNvGrpSpPr/>
          <p:nvPr/>
        </p:nvGrpSpPr>
        <p:grpSpPr>
          <a:xfrm>
            <a:off x="8773985" y="1732475"/>
            <a:ext cx="1025935" cy="1068374"/>
            <a:chOff x="7599273" y="1730698"/>
            <a:chExt cx="1025935" cy="1068374"/>
          </a:xfrm>
        </p:grpSpPr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DBAED21F-2F78-44B3-AFF2-898F40B2080D}"/>
                </a:ext>
              </a:extLst>
            </p:cNvPr>
            <p:cNvSpPr/>
            <p:nvPr/>
          </p:nvSpPr>
          <p:spPr>
            <a:xfrm>
              <a:off x="7599273" y="1730698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E6180761-3E3C-490C-A0CB-58B17D0B2455}"/>
                </a:ext>
              </a:extLst>
            </p:cNvPr>
            <p:cNvSpPr/>
            <p:nvPr/>
          </p:nvSpPr>
          <p:spPr>
            <a:xfrm>
              <a:off x="7599273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94D66B64-941E-4D48-A5B1-507584E4AA54}"/>
                </a:ext>
              </a:extLst>
            </p:cNvPr>
            <p:cNvSpPr/>
            <p:nvPr/>
          </p:nvSpPr>
          <p:spPr>
            <a:xfrm>
              <a:off x="8101988" y="199643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FB1CB654-BE31-4D6F-BDAF-BBAEA31656D0}"/>
              </a:ext>
            </a:extLst>
          </p:cNvPr>
          <p:cNvSpPr/>
          <p:nvPr/>
        </p:nvSpPr>
        <p:spPr>
          <a:xfrm>
            <a:off x="8753480" y="2894680"/>
            <a:ext cx="523220" cy="523220"/>
          </a:xfrm>
          <a:prstGeom prst="don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00F895-0210-484A-AC37-98C4AEFE2851}"/>
              </a:ext>
            </a:extLst>
          </p:cNvPr>
          <p:cNvSpPr txBox="1"/>
          <p:nvPr/>
        </p:nvSpPr>
        <p:spPr>
          <a:xfrm>
            <a:off x="10685915" y="2197894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F843AF-B5F4-4580-9400-A93C459205FC}"/>
              </a:ext>
            </a:extLst>
          </p:cNvPr>
          <p:cNvSpPr txBox="1"/>
          <p:nvPr/>
        </p:nvSpPr>
        <p:spPr>
          <a:xfrm>
            <a:off x="1278319" y="462695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25BF19-A584-489B-8A5D-596150EB4B40}"/>
              </a:ext>
            </a:extLst>
          </p:cNvPr>
          <p:cNvGrpSpPr/>
          <p:nvPr/>
        </p:nvGrpSpPr>
        <p:grpSpPr>
          <a:xfrm>
            <a:off x="3688570" y="1716075"/>
            <a:ext cx="1165904" cy="1100454"/>
            <a:chOff x="3688570" y="1716075"/>
            <a:chExt cx="1165904" cy="110045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B88BA00-184A-42B9-948C-A44FCD6672E9}"/>
                </a:ext>
              </a:extLst>
            </p:cNvPr>
            <p:cNvGrpSpPr/>
            <p:nvPr/>
          </p:nvGrpSpPr>
          <p:grpSpPr>
            <a:xfrm>
              <a:off x="3688570" y="1729041"/>
              <a:ext cx="523220" cy="1087488"/>
              <a:chOff x="3009362" y="1711584"/>
              <a:chExt cx="523220" cy="1087488"/>
            </a:xfrm>
          </p:grpSpPr>
          <p:sp>
            <p:nvSpPr>
              <p:cNvPr id="45" name="Circle: Hollow 44">
                <a:extLst>
                  <a:ext uri="{FF2B5EF4-FFF2-40B4-BE49-F238E27FC236}">
                    <a16:creationId xmlns:a16="http://schemas.microsoft.com/office/drawing/2014/main" id="{DE74E7A1-EBBF-4F12-ADB5-55F95B9C601D}"/>
                  </a:ext>
                </a:extLst>
              </p:cNvPr>
              <p:cNvSpPr/>
              <p:nvPr/>
            </p:nvSpPr>
            <p:spPr>
              <a:xfrm>
                <a:off x="3009362" y="1711584"/>
                <a:ext cx="523220" cy="523220"/>
              </a:xfrm>
              <a:prstGeom prst="donu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Circle: Hollow 45">
                <a:extLst>
                  <a:ext uri="{FF2B5EF4-FFF2-40B4-BE49-F238E27FC236}">
                    <a16:creationId xmlns:a16="http://schemas.microsoft.com/office/drawing/2014/main" id="{2497C632-8EF4-4BA5-8015-0A3EBE369FF9}"/>
                  </a:ext>
                </a:extLst>
              </p:cNvPr>
              <p:cNvSpPr/>
              <p:nvPr/>
            </p:nvSpPr>
            <p:spPr>
              <a:xfrm>
                <a:off x="3009362" y="2275852"/>
                <a:ext cx="523220" cy="523220"/>
              </a:xfrm>
              <a:prstGeom prst="donu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7ED7FFB-E388-4DA3-8646-D7E169E92C8C}"/>
                </a:ext>
              </a:extLst>
            </p:cNvPr>
            <p:cNvGrpSpPr/>
            <p:nvPr/>
          </p:nvGrpSpPr>
          <p:grpSpPr>
            <a:xfrm>
              <a:off x="4331254" y="1716075"/>
              <a:ext cx="523220" cy="1087488"/>
              <a:chOff x="3009362" y="1711584"/>
              <a:chExt cx="523220" cy="1087488"/>
            </a:xfrm>
          </p:grpSpPr>
          <p:sp>
            <p:nvSpPr>
              <p:cNvPr id="48" name="Circle: Hollow 47">
                <a:extLst>
                  <a:ext uri="{FF2B5EF4-FFF2-40B4-BE49-F238E27FC236}">
                    <a16:creationId xmlns:a16="http://schemas.microsoft.com/office/drawing/2014/main" id="{F878B05F-96D1-457D-AA26-4CBE2E908197}"/>
                  </a:ext>
                </a:extLst>
              </p:cNvPr>
              <p:cNvSpPr/>
              <p:nvPr/>
            </p:nvSpPr>
            <p:spPr>
              <a:xfrm>
                <a:off x="3009362" y="1711584"/>
                <a:ext cx="523220" cy="523220"/>
              </a:xfrm>
              <a:prstGeom prst="donu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Circle: Hollow 48">
                <a:extLst>
                  <a:ext uri="{FF2B5EF4-FFF2-40B4-BE49-F238E27FC236}">
                    <a16:creationId xmlns:a16="http://schemas.microsoft.com/office/drawing/2014/main" id="{F2A9B856-1852-4FDB-B23A-772356B88AC6}"/>
                  </a:ext>
                </a:extLst>
              </p:cNvPr>
              <p:cNvSpPr/>
              <p:nvPr/>
            </p:nvSpPr>
            <p:spPr>
              <a:xfrm>
                <a:off x="3009362" y="2275852"/>
                <a:ext cx="523220" cy="523220"/>
              </a:xfrm>
              <a:prstGeom prst="donu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014ED6D-A471-4B27-B53F-88D63F36A32F}"/>
              </a:ext>
            </a:extLst>
          </p:cNvPr>
          <p:cNvSpPr txBox="1"/>
          <p:nvPr/>
        </p:nvSpPr>
        <p:spPr>
          <a:xfrm>
            <a:off x="6458005" y="2157250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9433C5-B3AD-4FC8-B95D-64DCFAC598A0}"/>
              </a:ext>
            </a:extLst>
          </p:cNvPr>
          <p:cNvSpPr txBox="1"/>
          <p:nvPr/>
        </p:nvSpPr>
        <p:spPr>
          <a:xfrm>
            <a:off x="5806092" y="4104344"/>
            <a:ext cx="2819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BALANCED</a:t>
            </a:r>
          </a:p>
        </p:txBody>
      </p:sp>
    </p:spTree>
    <p:extLst>
      <p:ext uri="{BB962C8B-B14F-4D97-AF65-F5344CB8AC3E}">
        <p14:creationId xmlns:p14="http://schemas.microsoft.com/office/powerpoint/2010/main" val="123935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43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E80B86A7-A1EC-475B-9166-88902B033A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9">
            <a:extLst>
              <a:ext uri="{FF2B5EF4-FFF2-40B4-BE49-F238E27FC236}">
                <a16:creationId xmlns:a16="http://schemas.microsoft.com/office/drawing/2014/main" id="{C2C29CB1-9F74-4879-A6AF-AEA67B6F1F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D102E6-F1A2-49C1-9F80-BF27D45D4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2597" y="520505"/>
            <a:ext cx="10900670" cy="5520857"/>
          </a:xfrm>
        </p:spPr>
        <p:txBody>
          <a:bodyPr>
            <a:normAutofit/>
          </a:bodyPr>
          <a:lstStyle/>
          <a:p>
            <a:r>
              <a:rPr lang="en-US" sz="4000" dirty="0"/>
              <a:t>__H</a:t>
            </a:r>
            <a:r>
              <a:rPr lang="en-US" sz="4000" baseline="-25000" dirty="0"/>
              <a:t>2 (g)</a:t>
            </a:r>
            <a:r>
              <a:rPr lang="en-US" sz="4000" dirty="0"/>
              <a:t>		+		__N</a:t>
            </a:r>
            <a:r>
              <a:rPr lang="en-US" sz="4000" baseline="-25000" dirty="0"/>
              <a:t>2 (g)		</a:t>
            </a:r>
            <a:r>
              <a:rPr lang="en-US" sz="4000" dirty="0">
                <a:sym typeface="Wingdings" panose="05000000000000000000" pitchFamily="2" charset="2"/>
              </a:rPr>
              <a:t></a:t>
            </a:r>
            <a:r>
              <a:rPr lang="en-US" sz="4000" dirty="0"/>
              <a:t>		__NH</a:t>
            </a:r>
            <a:r>
              <a:rPr lang="en-US" sz="4000" baseline="-25000" dirty="0"/>
              <a:t>3 (g)</a:t>
            </a:r>
          </a:p>
          <a:p>
            <a:endParaRPr lang="en-US" dirty="0"/>
          </a:p>
          <a:p>
            <a:endParaRPr lang="en-CA" dirty="0"/>
          </a:p>
        </p:txBody>
      </p:sp>
      <p:sp>
        <p:nvSpPr>
          <p:cNvPr id="18" name="Isosceles Triangle 11">
            <a:extLst>
              <a:ext uri="{FF2B5EF4-FFF2-40B4-BE49-F238E27FC236}">
                <a16:creationId xmlns:a16="http://schemas.microsoft.com/office/drawing/2014/main" id="{7E2C7115-5336-410C-AD71-0F0952A2E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A2BF0B6-60BF-4EF7-B6D5-268D0FF68D0D}"/>
              </a:ext>
            </a:extLst>
          </p:cNvPr>
          <p:cNvGraphicFramePr>
            <a:graphicFrameLocks noGrp="1"/>
          </p:cNvGraphicFramePr>
          <p:nvPr/>
        </p:nvGraphicFramePr>
        <p:xfrm>
          <a:off x="2601913" y="1685384"/>
          <a:ext cx="8596311" cy="2327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2712">
                  <a:extLst>
                    <a:ext uri="{9D8B030D-6E8A-4147-A177-3AD203B41FA5}">
                      <a16:colId xmlns:a16="http://schemas.microsoft.com/office/drawing/2014/main" val="3065683870"/>
                    </a:ext>
                  </a:extLst>
                </a:gridCol>
                <a:gridCol w="265409">
                  <a:extLst>
                    <a:ext uri="{9D8B030D-6E8A-4147-A177-3AD203B41FA5}">
                      <a16:colId xmlns:a16="http://schemas.microsoft.com/office/drawing/2014/main" val="845479379"/>
                    </a:ext>
                  </a:extLst>
                </a:gridCol>
                <a:gridCol w="3978190">
                  <a:extLst>
                    <a:ext uri="{9D8B030D-6E8A-4147-A177-3AD203B41FA5}">
                      <a16:colId xmlns:a16="http://schemas.microsoft.com/office/drawing/2014/main" val="215233173"/>
                    </a:ext>
                  </a:extLst>
                </a:gridCol>
              </a:tblGrid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5839417"/>
                  </a:ext>
                </a:extLst>
              </a:tr>
              <a:tr h="116390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</a:rPr>
                        <a:t>__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__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698" marR="6369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1966516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9462393C-C913-404B-8C5F-25BDD92EBE48}"/>
              </a:ext>
            </a:extLst>
          </p:cNvPr>
          <p:cNvSpPr/>
          <p:nvPr/>
        </p:nvSpPr>
        <p:spPr>
          <a:xfrm>
            <a:off x="693820" y="4806462"/>
            <a:ext cx="10355627" cy="1963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Reactants:______________			Products:	___________________	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Gases:	_________________			Liquids: 	_________________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Solids: 	_________________			Aqueous:	_________________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A3453A8-0DF7-431D-84C3-2079695C1166}"/>
              </a:ext>
            </a:extLst>
          </p:cNvPr>
          <p:cNvGrpSpPr/>
          <p:nvPr/>
        </p:nvGrpSpPr>
        <p:grpSpPr>
          <a:xfrm>
            <a:off x="2546252" y="1618401"/>
            <a:ext cx="4997360" cy="523220"/>
            <a:chOff x="2546252" y="1618401"/>
            <a:chExt cx="4997360" cy="523220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FD4AB36-B6AC-475D-8A84-811074F7039B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656BB55D-1DF6-4D10-A7DC-FF3447E68DA5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FF0000"/>
                  </a:solidFill>
                </a:rPr>
                <a:t>H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C0DD96-2964-4210-851C-5323DD5BBB99}"/>
              </a:ext>
            </a:extLst>
          </p:cNvPr>
          <p:cNvGrpSpPr/>
          <p:nvPr/>
        </p:nvGrpSpPr>
        <p:grpSpPr>
          <a:xfrm>
            <a:off x="2546252" y="2787862"/>
            <a:ext cx="4997360" cy="523220"/>
            <a:chOff x="2546252" y="1618401"/>
            <a:chExt cx="4997360" cy="523220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BD3436C8-065D-479E-8980-EEEBEBB64FD0}"/>
                </a:ext>
              </a:extLst>
            </p:cNvPr>
            <p:cNvSpPr txBox="1"/>
            <p:nvPr/>
          </p:nvSpPr>
          <p:spPr>
            <a:xfrm>
              <a:off x="2546252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B0F0"/>
                  </a:solidFill>
                </a:rPr>
                <a:t>N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CE70ED0-923C-4AD8-820F-70805FB6CCDA}"/>
                </a:ext>
              </a:extLst>
            </p:cNvPr>
            <p:cNvSpPr txBox="1"/>
            <p:nvPr/>
          </p:nvSpPr>
          <p:spPr>
            <a:xfrm>
              <a:off x="7149717" y="1618401"/>
              <a:ext cx="39389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800" dirty="0">
                  <a:solidFill>
                    <a:srgbClr val="00B0F0"/>
                  </a:solidFill>
                </a:rPr>
                <a:t>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4C4BC58C-0E13-4740-B23F-0B0EDCF261AF}"/>
              </a:ext>
            </a:extLst>
          </p:cNvPr>
          <p:cNvGrpSpPr/>
          <p:nvPr/>
        </p:nvGrpSpPr>
        <p:grpSpPr>
          <a:xfrm>
            <a:off x="3009362" y="1711584"/>
            <a:ext cx="523220" cy="1087488"/>
            <a:chOff x="3009362" y="1711584"/>
            <a:chExt cx="523220" cy="1087488"/>
          </a:xfrm>
        </p:grpSpPr>
        <p:sp>
          <p:nvSpPr>
            <p:cNvPr id="22" name="Circle: Hollow 21">
              <a:extLst>
                <a:ext uri="{FF2B5EF4-FFF2-40B4-BE49-F238E27FC236}">
                  <a16:creationId xmlns:a16="http://schemas.microsoft.com/office/drawing/2014/main" id="{B43BAD9E-F2D1-42B1-ABD0-4170967A1FC2}"/>
                </a:ext>
              </a:extLst>
            </p:cNvPr>
            <p:cNvSpPr/>
            <p:nvPr/>
          </p:nvSpPr>
          <p:spPr>
            <a:xfrm>
              <a:off x="3009362" y="1711584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3" name="Circle: Hollow 22">
              <a:extLst>
                <a:ext uri="{FF2B5EF4-FFF2-40B4-BE49-F238E27FC236}">
                  <a16:creationId xmlns:a16="http://schemas.microsoft.com/office/drawing/2014/main" id="{FF26CCE9-8AEF-46FA-B712-093C700C11C8}"/>
                </a:ext>
              </a:extLst>
            </p:cNvPr>
            <p:cNvSpPr/>
            <p:nvPr/>
          </p:nvSpPr>
          <p:spPr>
            <a:xfrm>
              <a:off x="3009362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7BCAE9E2-FAB1-4F73-B6B5-EF142F0CF920}"/>
              </a:ext>
            </a:extLst>
          </p:cNvPr>
          <p:cNvGrpSpPr/>
          <p:nvPr/>
        </p:nvGrpSpPr>
        <p:grpSpPr>
          <a:xfrm>
            <a:off x="7599273" y="1730698"/>
            <a:ext cx="1025935" cy="1068374"/>
            <a:chOff x="7599273" y="1730698"/>
            <a:chExt cx="1025935" cy="1068374"/>
          </a:xfrm>
        </p:grpSpPr>
        <p:sp>
          <p:nvSpPr>
            <p:cNvPr id="24" name="Circle: Hollow 23">
              <a:extLst>
                <a:ext uri="{FF2B5EF4-FFF2-40B4-BE49-F238E27FC236}">
                  <a16:creationId xmlns:a16="http://schemas.microsoft.com/office/drawing/2014/main" id="{31391167-D76C-4150-9D33-523DCE867149}"/>
                </a:ext>
              </a:extLst>
            </p:cNvPr>
            <p:cNvSpPr/>
            <p:nvPr/>
          </p:nvSpPr>
          <p:spPr>
            <a:xfrm>
              <a:off x="7599273" y="1730698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5" name="Circle: Hollow 24">
              <a:extLst>
                <a:ext uri="{FF2B5EF4-FFF2-40B4-BE49-F238E27FC236}">
                  <a16:creationId xmlns:a16="http://schemas.microsoft.com/office/drawing/2014/main" id="{E686F50A-29D6-48B6-A1AE-72EA9E0FF3FE}"/>
                </a:ext>
              </a:extLst>
            </p:cNvPr>
            <p:cNvSpPr/>
            <p:nvPr/>
          </p:nvSpPr>
          <p:spPr>
            <a:xfrm>
              <a:off x="7599273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6" name="Circle: Hollow 25">
              <a:extLst>
                <a:ext uri="{FF2B5EF4-FFF2-40B4-BE49-F238E27FC236}">
                  <a16:creationId xmlns:a16="http://schemas.microsoft.com/office/drawing/2014/main" id="{E8DEA425-865B-4387-A1AF-5DD3962C0626}"/>
                </a:ext>
              </a:extLst>
            </p:cNvPr>
            <p:cNvSpPr/>
            <p:nvPr/>
          </p:nvSpPr>
          <p:spPr>
            <a:xfrm>
              <a:off x="8101988" y="199643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95832AF-1ED5-453B-9D64-5CFE1E99DE5A}"/>
              </a:ext>
            </a:extLst>
          </p:cNvPr>
          <p:cNvGrpSpPr/>
          <p:nvPr/>
        </p:nvGrpSpPr>
        <p:grpSpPr>
          <a:xfrm>
            <a:off x="3009362" y="2898365"/>
            <a:ext cx="523220" cy="1087488"/>
            <a:chOff x="3009362" y="1711584"/>
            <a:chExt cx="523220" cy="1087488"/>
          </a:xfrm>
          <a:solidFill>
            <a:srgbClr val="00B0F0"/>
          </a:solidFill>
        </p:grpSpPr>
        <p:sp>
          <p:nvSpPr>
            <p:cNvPr id="28" name="Circle: Hollow 27">
              <a:extLst>
                <a:ext uri="{FF2B5EF4-FFF2-40B4-BE49-F238E27FC236}">
                  <a16:creationId xmlns:a16="http://schemas.microsoft.com/office/drawing/2014/main" id="{B6050B5E-9F00-4A92-89E8-06454E990170}"/>
                </a:ext>
              </a:extLst>
            </p:cNvPr>
            <p:cNvSpPr/>
            <p:nvPr/>
          </p:nvSpPr>
          <p:spPr>
            <a:xfrm>
              <a:off x="3009362" y="1711584"/>
              <a:ext cx="523220" cy="523220"/>
            </a:xfrm>
            <a:prstGeom prst="don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29" name="Circle: Hollow 28">
              <a:extLst>
                <a:ext uri="{FF2B5EF4-FFF2-40B4-BE49-F238E27FC236}">
                  <a16:creationId xmlns:a16="http://schemas.microsoft.com/office/drawing/2014/main" id="{FD52552C-834E-49FF-A509-7EFDE5640CF5}"/>
                </a:ext>
              </a:extLst>
            </p:cNvPr>
            <p:cNvSpPr/>
            <p:nvPr/>
          </p:nvSpPr>
          <p:spPr>
            <a:xfrm>
              <a:off x="3009362" y="2275852"/>
              <a:ext cx="523220" cy="523220"/>
            </a:xfrm>
            <a:prstGeom prst="don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30" name="Circle: Hollow 29">
            <a:extLst>
              <a:ext uri="{FF2B5EF4-FFF2-40B4-BE49-F238E27FC236}">
                <a16:creationId xmlns:a16="http://schemas.microsoft.com/office/drawing/2014/main" id="{226337FD-74FF-45F3-9AC4-EB28EA85FEAF}"/>
              </a:ext>
            </a:extLst>
          </p:cNvPr>
          <p:cNvSpPr/>
          <p:nvPr/>
        </p:nvSpPr>
        <p:spPr>
          <a:xfrm>
            <a:off x="7601959" y="2905780"/>
            <a:ext cx="523220" cy="523220"/>
          </a:xfrm>
          <a:prstGeom prst="don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5EB6570-950E-41FD-B4BE-E47C0671F545}"/>
              </a:ext>
            </a:extLst>
          </p:cNvPr>
          <p:cNvSpPr txBox="1"/>
          <p:nvPr/>
        </p:nvSpPr>
        <p:spPr>
          <a:xfrm>
            <a:off x="6470219" y="3367899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9772AF-D83F-4CD9-BD7C-B6D7F8A29CFF}"/>
              </a:ext>
            </a:extLst>
          </p:cNvPr>
          <p:cNvSpPr txBox="1"/>
          <p:nvPr/>
        </p:nvSpPr>
        <p:spPr>
          <a:xfrm>
            <a:off x="10744219" y="3338333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F0"/>
                </a:solidFill>
              </a:rPr>
              <a:t>2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8ADA346-7ADB-4DCF-B8FD-81F33DF0E1C7}"/>
              </a:ext>
            </a:extLst>
          </p:cNvPr>
          <p:cNvSpPr txBox="1"/>
          <p:nvPr/>
        </p:nvSpPr>
        <p:spPr>
          <a:xfrm>
            <a:off x="8288374" y="502884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50"/>
                </a:solidFill>
              </a:rPr>
              <a:t>2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42C5CC6-ED36-4575-B03A-0C4DADF56332}"/>
              </a:ext>
            </a:extLst>
          </p:cNvPr>
          <p:cNvGrpSpPr/>
          <p:nvPr/>
        </p:nvGrpSpPr>
        <p:grpSpPr>
          <a:xfrm>
            <a:off x="8773985" y="1732475"/>
            <a:ext cx="1025935" cy="1068374"/>
            <a:chOff x="7599273" y="1730698"/>
            <a:chExt cx="1025935" cy="1068374"/>
          </a:xfrm>
        </p:grpSpPr>
        <p:sp>
          <p:nvSpPr>
            <p:cNvPr id="37" name="Circle: Hollow 36">
              <a:extLst>
                <a:ext uri="{FF2B5EF4-FFF2-40B4-BE49-F238E27FC236}">
                  <a16:creationId xmlns:a16="http://schemas.microsoft.com/office/drawing/2014/main" id="{DBAED21F-2F78-44B3-AFF2-898F40B2080D}"/>
                </a:ext>
              </a:extLst>
            </p:cNvPr>
            <p:cNvSpPr/>
            <p:nvPr/>
          </p:nvSpPr>
          <p:spPr>
            <a:xfrm>
              <a:off x="7599273" y="1730698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8" name="Circle: Hollow 37">
              <a:extLst>
                <a:ext uri="{FF2B5EF4-FFF2-40B4-BE49-F238E27FC236}">
                  <a16:creationId xmlns:a16="http://schemas.microsoft.com/office/drawing/2014/main" id="{E6180761-3E3C-490C-A0CB-58B17D0B2455}"/>
                </a:ext>
              </a:extLst>
            </p:cNvPr>
            <p:cNvSpPr/>
            <p:nvPr/>
          </p:nvSpPr>
          <p:spPr>
            <a:xfrm>
              <a:off x="7599273" y="227585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  <p:sp>
          <p:nvSpPr>
            <p:cNvPr id="39" name="Circle: Hollow 38">
              <a:extLst>
                <a:ext uri="{FF2B5EF4-FFF2-40B4-BE49-F238E27FC236}">
                  <a16:creationId xmlns:a16="http://schemas.microsoft.com/office/drawing/2014/main" id="{94D66B64-941E-4D48-A5B1-507584E4AA54}"/>
                </a:ext>
              </a:extLst>
            </p:cNvPr>
            <p:cNvSpPr/>
            <p:nvPr/>
          </p:nvSpPr>
          <p:spPr>
            <a:xfrm>
              <a:off x="8101988" y="1996432"/>
              <a:ext cx="523220" cy="523220"/>
            </a:xfrm>
            <a:prstGeom prst="donu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>
                <a:solidFill>
                  <a:schemeClr val="tx1"/>
                </a:solidFill>
              </a:endParaRPr>
            </a:p>
          </p:txBody>
        </p:sp>
      </p:grpSp>
      <p:sp>
        <p:nvSpPr>
          <p:cNvPr id="40" name="Circle: Hollow 39">
            <a:extLst>
              <a:ext uri="{FF2B5EF4-FFF2-40B4-BE49-F238E27FC236}">
                <a16:creationId xmlns:a16="http://schemas.microsoft.com/office/drawing/2014/main" id="{FB1CB654-BE31-4D6F-BDAF-BBAEA31656D0}"/>
              </a:ext>
            </a:extLst>
          </p:cNvPr>
          <p:cNvSpPr/>
          <p:nvPr/>
        </p:nvSpPr>
        <p:spPr>
          <a:xfrm>
            <a:off x="8753480" y="2894680"/>
            <a:ext cx="523220" cy="523220"/>
          </a:xfrm>
          <a:prstGeom prst="donu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700F895-0210-484A-AC37-98C4AEFE2851}"/>
              </a:ext>
            </a:extLst>
          </p:cNvPr>
          <p:cNvSpPr txBox="1"/>
          <p:nvPr/>
        </p:nvSpPr>
        <p:spPr>
          <a:xfrm>
            <a:off x="10685915" y="2197894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17F843AF-B5F4-4580-9400-A93C459205FC}"/>
              </a:ext>
            </a:extLst>
          </p:cNvPr>
          <p:cNvSpPr txBox="1"/>
          <p:nvPr/>
        </p:nvSpPr>
        <p:spPr>
          <a:xfrm>
            <a:off x="1278319" y="462695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00B050"/>
                </a:solidFill>
              </a:rPr>
              <a:t>3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B025BF19-A584-489B-8A5D-596150EB4B40}"/>
              </a:ext>
            </a:extLst>
          </p:cNvPr>
          <p:cNvGrpSpPr/>
          <p:nvPr/>
        </p:nvGrpSpPr>
        <p:grpSpPr>
          <a:xfrm>
            <a:off x="3688570" y="1716075"/>
            <a:ext cx="1165904" cy="1100454"/>
            <a:chOff x="3688570" y="1716075"/>
            <a:chExt cx="1165904" cy="1100454"/>
          </a:xfrm>
        </p:grpSpPr>
        <p:grpSp>
          <p:nvGrpSpPr>
            <p:cNvPr id="44" name="Group 43">
              <a:extLst>
                <a:ext uri="{FF2B5EF4-FFF2-40B4-BE49-F238E27FC236}">
                  <a16:creationId xmlns:a16="http://schemas.microsoft.com/office/drawing/2014/main" id="{8B88BA00-184A-42B9-948C-A44FCD6672E9}"/>
                </a:ext>
              </a:extLst>
            </p:cNvPr>
            <p:cNvGrpSpPr/>
            <p:nvPr/>
          </p:nvGrpSpPr>
          <p:grpSpPr>
            <a:xfrm>
              <a:off x="3688570" y="1729041"/>
              <a:ext cx="523220" cy="1087488"/>
              <a:chOff x="3009362" y="1711584"/>
              <a:chExt cx="523220" cy="1087488"/>
            </a:xfrm>
          </p:grpSpPr>
          <p:sp>
            <p:nvSpPr>
              <p:cNvPr id="45" name="Circle: Hollow 44">
                <a:extLst>
                  <a:ext uri="{FF2B5EF4-FFF2-40B4-BE49-F238E27FC236}">
                    <a16:creationId xmlns:a16="http://schemas.microsoft.com/office/drawing/2014/main" id="{DE74E7A1-EBBF-4F12-ADB5-55F95B9C601D}"/>
                  </a:ext>
                </a:extLst>
              </p:cNvPr>
              <p:cNvSpPr/>
              <p:nvPr/>
            </p:nvSpPr>
            <p:spPr>
              <a:xfrm>
                <a:off x="3009362" y="1711584"/>
                <a:ext cx="523220" cy="523220"/>
              </a:xfrm>
              <a:prstGeom prst="donu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6" name="Circle: Hollow 45">
                <a:extLst>
                  <a:ext uri="{FF2B5EF4-FFF2-40B4-BE49-F238E27FC236}">
                    <a16:creationId xmlns:a16="http://schemas.microsoft.com/office/drawing/2014/main" id="{2497C632-8EF4-4BA5-8015-0A3EBE369FF9}"/>
                  </a:ext>
                </a:extLst>
              </p:cNvPr>
              <p:cNvSpPr/>
              <p:nvPr/>
            </p:nvSpPr>
            <p:spPr>
              <a:xfrm>
                <a:off x="3009362" y="2275852"/>
                <a:ext cx="523220" cy="523220"/>
              </a:xfrm>
              <a:prstGeom prst="donu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46">
              <a:extLst>
                <a:ext uri="{FF2B5EF4-FFF2-40B4-BE49-F238E27FC236}">
                  <a16:creationId xmlns:a16="http://schemas.microsoft.com/office/drawing/2014/main" id="{A7ED7FFB-E388-4DA3-8646-D7E169E92C8C}"/>
                </a:ext>
              </a:extLst>
            </p:cNvPr>
            <p:cNvGrpSpPr/>
            <p:nvPr/>
          </p:nvGrpSpPr>
          <p:grpSpPr>
            <a:xfrm>
              <a:off x="4331254" y="1716075"/>
              <a:ext cx="523220" cy="1087488"/>
              <a:chOff x="3009362" y="1711584"/>
              <a:chExt cx="523220" cy="1087488"/>
            </a:xfrm>
          </p:grpSpPr>
          <p:sp>
            <p:nvSpPr>
              <p:cNvPr id="48" name="Circle: Hollow 47">
                <a:extLst>
                  <a:ext uri="{FF2B5EF4-FFF2-40B4-BE49-F238E27FC236}">
                    <a16:creationId xmlns:a16="http://schemas.microsoft.com/office/drawing/2014/main" id="{F878B05F-96D1-457D-AA26-4CBE2E908197}"/>
                  </a:ext>
                </a:extLst>
              </p:cNvPr>
              <p:cNvSpPr/>
              <p:nvPr/>
            </p:nvSpPr>
            <p:spPr>
              <a:xfrm>
                <a:off x="3009362" y="1711584"/>
                <a:ext cx="523220" cy="523220"/>
              </a:xfrm>
              <a:prstGeom prst="donu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  <p:sp>
            <p:nvSpPr>
              <p:cNvPr id="49" name="Circle: Hollow 48">
                <a:extLst>
                  <a:ext uri="{FF2B5EF4-FFF2-40B4-BE49-F238E27FC236}">
                    <a16:creationId xmlns:a16="http://schemas.microsoft.com/office/drawing/2014/main" id="{F2A9B856-1852-4FDB-B23A-772356B88AC6}"/>
                  </a:ext>
                </a:extLst>
              </p:cNvPr>
              <p:cNvSpPr/>
              <p:nvPr/>
            </p:nvSpPr>
            <p:spPr>
              <a:xfrm>
                <a:off x="3009362" y="2275852"/>
                <a:ext cx="523220" cy="523220"/>
              </a:xfrm>
              <a:prstGeom prst="donu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CA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50" name="TextBox 49">
            <a:extLst>
              <a:ext uri="{FF2B5EF4-FFF2-40B4-BE49-F238E27FC236}">
                <a16:creationId xmlns:a16="http://schemas.microsoft.com/office/drawing/2014/main" id="{A014ED6D-A471-4B27-B53F-88D63F36A32F}"/>
              </a:ext>
            </a:extLst>
          </p:cNvPr>
          <p:cNvSpPr txBox="1"/>
          <p:nvPr/>
        </p:nvSpPr>
        <p:spPr>
          <a:xfrm>
            <a:off x="6466809" y="2186794"/>
            <a:ext cx="5232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6B9433C5-B3AD-4FC8-B95D-64DCFAC598A0}"/>
              </a:ext>
            </a:extLst>
          </p:cNvPr>
          <p:cNvSpPr txBox="1"/>
          <p:nvPr/>
        </p:nvSpPr>
        <p:spPr>
          <a:xfrm>
            <a:off x="5806092" y="4104344"/>
            <a:ext cx="28191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/>
              <a:t>BALANCED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4435A7-ABE0-4D2A-AC46-BEC62120B56A}"/>
              </a:ext>
            </a:extLst>
          </p:cNvPr>
          <p:cNvSpPr txBox="1"/>
          <p:nvPr/>
        </p:nvSpPr>
        <p:spPr>
          <a:xfrm>
            <a:off x="2330460" y="4696987"/>
            <a:ext cx="1987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  <a:r>
              <a:rPr lang="en-US" sz="2800" baseline="-25000" dirty="0"/>
              <a:t>2	</a:t>
            </a:r>
            <a:r>
              <a:rPr lang="en-US" sz="2800" dirty="0"/>
              <a:t>	 N</a:t>
            </a:r>
            <a:r>
              <a:rPr lang="en-US" sz="2800" baseline="-25000" dirty="0"/>
              <a:t>2</a:t>
            </a:r>
            <a:endParaRPr lang="en-CA" sz="2800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49EEABA-3912-4FDB-ADD8-64E6A3B4869E}"/>
              </a:ext>
            </a:extLst>
          </p:cNvPr>
          <p:cNvSpPr txBox="1"/>
          <p:nvPr/>
        </p:nvSpPr>
        <p:spPr>
          <a:xfrm>
            <a:off x="7060265" y="4716379"/>
            <a:ext cx="1987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NH</a:t>
            </a:r>
            <a:r>
              <a:rPr lang="en-US" sz="2800" baseline="-25000" dirty="0"/>
              <a:t>3</a:t>
            </a:r>
            <a:endParaRPr lang="en-CA" sz="28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557F03F-9DA4-44E4-94AA-389A242788DE}"/>
              </a:ext>
            </a:extLst>
          </p:cNvPr>
          <p:cNvSpPr txBox="1"/>
          <p:nvPr/>
        </p:nvSpPr>
        <p:spPr>
          <a:xfrm>
            <a:off x="1685194" y="5642384"/>
            <a:ext cx="316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H</a:t>
            </a:r>
            <a:r>
              <a:rPr lang="en-US" sz="2800" baseline="-25000" dirty="0"/>
              <a:t>2	</a:t>
            </a:r>
            <a:r>
              <a:rPr lang="en-US" sz="2800" dirty="0"/>
              <a:t>	 N</a:t>
            </a:r>
            <a:r>
              <a:rPr lang="en-US" sz="2800" baseline="-25000" dirty="0"/>
              <a:t>2		</a:t>
            </a:r>
            <a:r>
              <a:rPr lang="en-US" sz="2800" dirty="0"/>
              <a:t>NH</a:t>
            </a:r>
            <a:r>
              <a:rPr lang="en-US" sz="2800" baseline="-25000" dirty="0"/>
              <a:t>3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76355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2" grpId="0"/>
      <p:bldP spid="53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137</Words>
  <Application>Microsoft Office PowerPoint</Application>
  <PresentationFormat>Widescreen</PresentationFormat>
  <Paragraphs>198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Times New Roman</vt:lpstr>
      <vt:lpstr>Trebuchet MS</vt:lpstr>
      <vt:lpstr>Wingdings</vt:lpstr>
      <vt:lpstr>Wingdings 3</vt:lpstr>
      <vt:lpstr>Facet</vt:lpstr>
      <vt:lpstr>Fruity Hoops Example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Fruity Hoops Example</dc:title>
  <dc:creator>Trevor Stoesz</dc:creator>
  <cp:lastModifiedBy>Trevor Stoesz</cp:lastModifiedBy>
  <cp:revision>5</cp:revision>
  <dcterms:created xsi:type="dcterms:W3CDTF">2018-11-07T21:04:40Z</dcterms:created>
  <dcterms:modified xsi:type="dcterms:W3CDTF">2018-11-07T21:35:34Z</dcterms:modified>
</cp:coreProperties>
</file>