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9" r:id="rId3"/>
    <p:sldId id="260" r:id="rId4"/>
    <p:sldId id="261" r:id="rId5"/>
    <p:sldId id="262" r:id="rId6"/>
    <p:sldId id="290" r:id="rId7"/>
    <p:sldId id="284" r:id="rId8"/>
    <p:sldId id="282" r:id="rId9"/>
    <p:sldId id="281" r:id="rId10"/>
    <p:sldId id="283" r:id="rId11"/>
    <p:sldId id="286" r:id="rId12"/>
    <p:sldId id="285" r:id="rId13"/>
    <p:sldId id="287" r:id="rId14"/>
    <p:sldId id="288" r:id="rId15"/>
    <p:sldId id="257" r:id="rId16"/>
    <p:sldId id="258" r:id="rId17"/>
    <p:sldId id="264" r:id="rId18"/>
    <p:sldId id="265" r:id="rId19"/>
    <p:sldId id="279" r:id="rId20"/>
    <p:sldId id="266" r:id="rId21"/>
    <p:sldId id="267" r:id="rId22"/>
    <p:sldId id="263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7863B-C861-41AD-A772-0A83BB1B8976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C03C-DE0B-4B39-B1EA-A40D43581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8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9E9C235-C7BF-433A-990C-3F5C9708AE23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9E9C235-C7BF-433A-990C-3F5C9708AE23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E9C235-C7BF-433A-990C-3F5C9708AE23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techcynic.files.wordpress.com/2010/05/gorilla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21336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logography.com/photos36/MonkeyPickPeace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8" t="19608" r="14028" b="12442"/>
          <a:stretch/>
        </p:blipFill>
        <p:spPr bwMode="auto">
          <a:xfrm>
            <a:off x="1219200" y="3039290"/>
            <a:ext cx="1171523" cy="144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73036" y="1475464"/>
            <a:ext cx="324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B			b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914400" y="1371600"/>
            <a:ext cx="5410200" cy="3657600"/>
            <a:chOff x="914400" y="1371600"/>
            <a:chExt cx="5410200" cy="3657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102115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14400" y="3413914"/>
              <a:ext cx="5410200" cy="15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14400" y="2121795"/>
              <a:ext cx="5392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14400" y="5029200"/>
              <a:ext cx="5392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24600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914400" y="2090678"/>
            <a:ext cx="1558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6" name="Picture 5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48165" r="70642" b="35550"/>
          <a:stretch/>
        </p:blipFill>
        <p:spPr bwMode="auto">
          <a:xfrm>
            <a:off x="3581400" y="1498180"/>
            <a:ext cx="1041430" cy="600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3" t="7110" r="24312" b="76835"/>
          <a:stretch/>
        </p:blipFill>
        <p:spPr bwMode="auto">
          <a:xfrm>
            <a:off x="1219200" y="3124200"/>
            <a:ext cx="990600" cy="592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639291" y="2121795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2121795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9291" y="4247310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2998" y="4225800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bb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5" name="Picture 34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48165" r="70642" b="35550"/>
          <a:stretch/>
        </p:blipFill>
        <p:spPr bwMode="auto">
          <a:xfrm>
            <a:off x="2589630" y="2768126"/>
            <a:ext cx="1041430" cy="600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48165" r="70642" b="35550"/>
          <a:stretch/>
        </p:blipFill>
        <p:spPr bwMode="auto">
          <a:xfrm>
            <a:off x="2569411" y="3624899"/>
            <a:ext cx="1041430" cy="600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781800" y="1475464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Genotypes: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bb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914400" y="5181600"/>
            <a:ext cx="58469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Percentages: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Bb		50%		bb	50%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Brown eyes</a:t>
            </a:r>
            <a:r>
              <a:rPr lang="en-US" smtClean="0"/>
              <a:t>	50% </a:t>
            </a:r>
            <a:r>
              <a:rPr lang="en-US" dirty="0" smtClean="0"/>
              <a:t>		Blue eyes	50%</a:t>
            </a:r>
            <a:endParaRPr lang="en-US" dirty="0"/>
          </a:p>
        </p:txBody>
      </p:sp>
      <p:pic>
        <p:nvPicPr>
          <p:cNvPr id="30" name="Picture 29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3" t="7110" r="24312" b="76835"/>
          <a:stretch/>
        </p:blipFill>
        <p:spPr bwMode="auto">
          <a:xfrm>
            <a:off x="4928752" y="3581400"/>
            <a:ext cx="990600" cy="592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3" t="7110" r="24312" b="76835"/>
          <a:stretch/>
        </p:blipFill>
        <p:spPr bwMode="auto">
          <a:xfrm>
            <a:off x="4953000" y="2675487"/>
            <a:ext cx="990600" cy="592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05552" y="3429000"/>
            <a:ext cx="1524493" cy="1066800"/>
            <a:chOff x="6805552" y="3429000"/>
            <a:chExt cx="1524493" cy="1066800"/>
          </a:xfrm>
        </p:grpSpPr>
        <p:sp>
          <p:nvSpPr>
            <p:cNvPr id="40" name="TextBox 39"/>
            <p:cNvSpPr txBox="1"/>
            <p:nvPr/>
          </p:nvSpPr>
          <p:spPr>
            <a:xfrm>
              <a:off x="6806045" y="34290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Phenotypes:</a:t>
              </a:r>
              <a:endParaRPr lang="en-US" sz="2000" dirty="0"/>
            </a:p>
          </p:txBody>
        </p:sp>
        <p:pic>
          <p:nvPicPr>
            <p:cNvPr id="41" name="Picture 40" descr="http://study.com/cimages/multimages/16/500px-Punnett_homobrown_x_homoblue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" t="48165" r="70642" b="35550"/>
            <a:stretch/>
          </p:blipFill>
          <p:spPr bwMode="auto">
            <a:xfrm>
              <a:off x="6806045" y="3841433"/>
              <a:ext cx="520715" cy="30045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http://study.com/cimages/multimages/16/500px-Punnett_homobrown_x_homoblue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3" t="7110" r="24312" b="76835"/>
            <a:stretch/>
          </p:blipFill>
          <p:spPr bwMode="auto">
            <a:xfrm>
              <a:off x="6805552" y="4194048"/>
              <a:ext cx="521208" cy="30175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76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31" grpId="0"/>
      <p:bldP spid="32" grpId="0"/>
      <p:bldP spid="33" grpId="0"/>
      <p:bldP spid="34" grpId="0"/>
      <p:bldP spid="39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possible offspring of the following situation</a:t>
            </a:r>
          </a:p>
          <a:p>
            <a:pPr lvl="1"/>
            <a:r>
              <a:rPr lang="en-US" dirty="0" smtClean="0"/>
              <a:t>Heterozygous Brown (Hybrid)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Heterozygous Brown (Hybrid)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724400" y="1676400"/>
            <a:ext cx="2438399" cy="600901"/>
            <a:chOff x="4419601" y="1159974"/>
            <a:chExt cx="2438399" cy="600901"/>
          </a:xfrm>
        </p:grpSpPr>
        <p:pic>
          <p:nvPicPr>
            <p:cNvPr id="25" name="Picture 24" descr="http://study.com/cimages/multimages/16/500px-Punnett_homobrown_x_homoblue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" t="48165" r="70642" b="35550"/>
            <a:stretch/>
          </p:blipFill>
          <p:spPr bwMode="auto">
            <a:xfrm>
              <a:off x="4419601" y="1159974"/>
              <a:ext cx="1041430" cy="6009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943600" y="127575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Bb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24400" y="2523299"/>
            <a:ext cx="2438399" cy="600901"/>
            <a:chOff x="4419601" y="1159974"/>
            <a:chExt cx="2438399" cy="600901"/>
          </a:xfrm>
        </p:grpSpPr>
        <p:pic>
          <p:nvPicPr>
            <p:cNvPr id="11" name="Picture 10" descr="http://study.com/cimages/multimages/16/500px-Punnett_homobrown_x_homoblue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" t="48165" r="70642" b="35550"/>
            <a:stretch/>
          </p:blipFill>
          <p:spPr bwMode="auto">
            <a:xfrm>
              <a:off x="4419601" y="1159974"/>
              <a:ext cx="1041430" cy="6009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43600" y="127575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05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73036" y="1475464"/>
            <a:ext cx="324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B			b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914400" y="1371600"/>
            <a:ext cx="5410200" cy="3657600"/>
            <a:chOff x="914400" y="1371600"/>
            <a:chExt cx="5410200" cy="3657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102115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14400" y="3413914"/>
              <a:ext cx="5410200" cy="15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14400" y="2121795"/>
              <a:ext cx="5392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14400" y="5029200"/>
              <a:ext cx="5392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24600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914400" y="2090678"/>
            <a:ext cx="1558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39291" y="2121795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2121795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9291" y="4306669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5293" y="4306668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bb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5" name="Picture 34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48165" r="70642" b="35550"/>
          <a:stretch/>
        </p:blipFill>
        <p:spPr bwMode="auto">
          <a:xfrm>
            <a:off x="2589630" y="2768126"/>
            <a:ext cx="1041430" cy="600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48165" r="70642" b="35550"/>
          <a:stretch/>
        </p:blipFill>
        <p:spPr bwMode="auto">
          <a:xfrm>
            <a:off x="2589630" y="3728799"/>
            <a:ext cx="1041430" cy="600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781800" y="1475464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Genotypes: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bb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914400" y="5181600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Percentages: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Bb		50%	</a:t>
            </a:r>
            <a:r>
              <a:rPr lang="en-US" smtClean="0"/>
              <a:t>	BB</a:t>
            </a:r>
            <a:r>
              <a:rPr lang="en-US" dirty="0" smtClean="0"/>
              <a:t>	25%		bb	25%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Brown eyes	75% 		Blue eyes	25%</a:t>
            </a:r>
            <a:endParaRPr lang="en-US" dirty="0"/>
          </a:p>
        </p:txBody>
      </p:sp>
      <p:pic>
        <p:nvPicPr>
          <p:cNvPr id="30" name="Picture 29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3" t="7110" r="24312" b="76835"/>
          <a:stretch/>
        </p:blipFill>
        <p:spPr bwMode="auto">
          <a:xfrm>
            <a:off x="4876800" y="3676748"/>
            <a:ext cx="990600" cy="592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48165" r="70642" b="35550"/>
          <a:stretch/>
        </p:blipFill>
        <p:spPr bwMode="auto">
          <a:xfrm>
            <a:off x="4855972" y="2763306"/>
            <a:ext cx="1041430" cy="600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05552" y="3429000"/>
            <a:ext cx="1524493" cy="1063752"/>
            <a:chOff x="6805552" y="3429000"/>
            <a:chExt cx="1524493" cy="1063752"/>
          </a:xfrm>
        </p:grpSpPr>
        <p:sp>
          <p:nvSpPr>
            <p:cNvPr id="40" name="TextBox 39"/>
            <p:cNvSpPr txBox="1"/>
            <p:nvPr/>
          </p:nvSpPr>
          <p:spPr>
            <a:xfrm>
              <a:off x="6806045" y="34290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Phenotypes:</a:t>
              </a:r>
              <a:endParaRPr lang="en-US" sz="2000" dirty="0"/>
            </a:p>
          </p:txBody>
        </p:sp>
        <p:pic>
          <p:nvPicPr>
            <p:cNvPr id="41" name="Picture 40" descr="http://study.com/cimages/multimages/16/500px-Punnett_homobrown_x_homoblue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" t="48165" r="70642" b="35550"/>
            <a:stretch/>
          </p:blipFill>
          <p:spPr bwMode="auto">
            <a:xfrm>
              <a:off x="6806045" y="3841433"/>
              <a:ext cx="520715" cy="30045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http://study.com/cimages/multimages/16/500px-Punnett_homobrown_x_homoblue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3" t="7110" r="24312" b="76835"/>
            <a:stretch/>
          </p:blipFill>
          <p:spPr bwMode="auto">
            <a:xfrm>
              <a:off x="6805552" y="4191000"/>
              <a:ext cx="521208" cy="30175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68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31" grpId="0"/>
      <p:bldP spid="32" grpId="0"/>
      <p:bldP spid="33" grpId="0"/>
      <p:bldP spid="34" grpId="0"/>
      <p:bldP spid="39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Tongue Rolling is dominant 	(T)</a:t>
            </a:r>
          </a:p>
          <a:p>
            <a:r>
              <a:rPr lang="en-US" dirty="0" smtClean="0"/>
              <a:t>Non-roller is recessive		(t)</a:t>
            </a:r>
          </a:p>
          <a:p>
            <a:endParaRPr lang="en-US" dirty="0"/>
          </a:p>
          <a:p>
            <a:r>
              <a:rPr lang="en-US" dirty="0" smtClean="0"/>
              <a:t>What are the possible offspring of the following:</a:t>
            </a:r>
          </a:p>
          <a:p>
            <a:pPr lvl="1"/>
            <a:r>
              <a:rPr lang="en-US" dirty="0" smtClean="0"/>
              <a:t>Heterozygous Tongue roller</a:t>
            </a:r>
          </a:p>
          <a:p>
            <a:pPr lvl="1"/>
            <a:r>
              <a:rPr lang="en-US" dirty="0" smtClean="0"/>
              <a:t>Homozygous Non-roller</a:t>
            </a:r>
          </a:p>
          <a:p>
            <a:pPr lvl="1"/>
            <a:endParaRPr lang="en-US" dirty="0"/>
          </a:p>
          <a:p>
            <a:r>
              <a:rPr lang="en-US" dirty="0" smtClean="0"/>
              <a:t>Include the:</a:t>
            </a:r>
          </a:p>
          <a:p>
            <a:pPr lvl="1"/>
            <a:r>
              <a:rPr lang="en-US" dirty="0" smtClean="0"/>
              <a:t>Genotypes list</a:t>
            </a:r>
          </a:p>
          <a:p>
            <a:pPr lvl="1"/>
            <a:r>
              <a:rPr lang="en-US" dirty="0" smtClean="0"/>
              <a:t>Phenotypes list</a:t>
            </a:r>
          </a:p>
          <a:p>
            <a:pPr lvl="1"/>
            <a:r>
              <a:rPr lang="en-US" dirty="0" smtClean="0"/>
              <a:t>Percentages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66800" y="1524000"/>
            <a:ext cx="5410200" cy="3657600"/>
            <a:chOff x="914400" y="1371600"/>
            <a:chExt cx="5410200" cy="3657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102115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14400" y="3413914"/>
              <a:ext cx="5410200" cy="15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14400" y="2121795"/>
              <a:ext cx="5392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" y="5029200"/>
              <a:ext cx="5392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09800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933700" y="1600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		   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2575836"/>
            <a:ext cx="68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/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257583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Tt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257583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tt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413930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Tt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413930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tt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1475464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Genotypes: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Tt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tt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5169694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Percentages: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Tt</a:t>
            </a:r>
            <a:r>
              <a:rPr lang="en-US" dirty="0" smtClean="0"/>
              <a:t>	50%		</a:t>
            </a:r>
            <a:r>
              <a:rPr lang="en-US" dirty="0" err="1" smtClean="0"/>
              <a:t>tt</a:t>
            </a:r>
            <a:r>
              <a:rPr lang="en-US" dirty="0" smtClean="0"/>
              <a:t>		50%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Roller	50% 		Non-roller	50%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06044" y="3429000"/>
            <a:ext cx="1880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Phenotypes: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Roller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smtClean="0"/>
              <a:t>Non-roller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97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create a </a:t>
            </a:r>
            <a:r>
              <a:rPr lang="en-US" dirty="0" err="1" smtClean="0"/>
              <a:t>Punnett</a:t>
            </a:r>
            <a:r>
              <a:rPr lang="en-US" dirty="0" smtClean="0"/>
              <a:t> Square for this family? </a:t>
            </a:r>
            <a:endParaRPr lang="en-US" dirty="0"/>
          </a:p>
        </p:txBody>
      </p:sp>
      <p:pic>
        <p:nvPicPr>
          <p:cNvPr id="205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76400"/>
            <a:ext cx="3860800" cy="2895600"/>
          </a:xfrm>
          <a:prstGeom prst="rect">
            <a:avLst/>
          </a:prstGeom>
          <a:noFill/>
        </p:spPr>
      </p:pic>
      <p:pic>
        <p:nvPicPr>
          <p:cNvPr id="10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1981200"/>
            <a:ext cx="3860800" cy="2895600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800600"/>
            <a:ext cx="2032000" cy="1524000"/>
          </a:xfrm>
          <a:prstGeom prst="rect">
            <a:avLst/>
          </a:prstGeom>
          <a:noFill/>
        </p:spPr>
      </p:pic>
      <p:pic>
        <p:nvPicPr>
          <p:cNvPr id="12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876800"/>
            <a:ext cx="2032000" cy="1524000"/>
          </a:xfrm>
          <a:prstGeom prst="rect">
            <a:avLst/>
          </a:prstGeom>
          <a:noFill/>
        </p:spPr>
      </p:pic>
      <p:pic>
        <p:nvPicPr>
          <p:cNvPr id="13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0" y="4038600"/>
            <a:ext cx="2032000" cy="1524000"/>
          </a:xfrm>
          <a:prstGeom prst="rect">
            <a:avLst/>
          </a:prstGeom>
          <a:noFill/>
        </p:spPr>
      </p:pic>
      <p:pic>
        <p:nvPicPr>
          <p:cNvPr id="1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516255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Steps of </a:t>
            </a:r>
            <a:r>
              <a:rPr lang="en-US" dirty="0" err="1" smtClean="0"/>
              <a:t>Punnett</a:t>
            </a:r>
            <a:r>
              <a:rPr lang="en-US" dirty="0" smtClean="0"/>
              <a:t> Square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1: Figure out the genotypes of the parents.  </a:t>
            </a:r>
          </a:p>
          <a:p>
            <a:pPr lvl="1"/>
            <a:r>
              <a:rPr lang="en-US" dirty="0" smtClean="0"/>
              <a:t>One is pretty simple – the recessive parent has to have two little letters: </a:t>
            </a:r>
            <a:r>
              <a:rPr lang="en-US" dirty="0" err="1"/>
              <a:t>a</a:t>
            </a:r>
            <a:r>
              <a:rPr lang="en-US" dirty="0" err="1" smtClean="0"/>
              <a:t>a</a:t>
            </a:r>
            <a:endParaRPr lang="en-US" dirty="0" smtClean="0"/>
          </a:p>
          <a:p>
            <a:pPr lvl="1"/>
            <a:r>
              <a:rPr lang="en-US" dirty="0" smtClean="0"/>
              <a:t>The other has only two possibilities – AA or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 we know that one</a:t>
            </a:r>
            <a:br>
              <a:rPr lang="en-US" dirty="0" smtClean="0"/>
            </a:br>
            <a:r>
              <a:rPr lang="en-US" dirty="0" smtClean="0"/>
              <a:t>parent is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the </a:t>
            </a:r>
            <a:br>
              <a:rPr lang="en-US" dirty="0" smtClean="0"/>
            </a:br>
            <a:r>
              <a:rPr lang="en-US" dirty="0" smtClean="0"/>
              <a:t>other is either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or AA.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0625" t="24000" r="8750"/>
          <a:stretch>
            <a:fillRect/>
          </a:stretch>
        </p:blipFill>
        <p:spPr bwMode="auto">
          <a:xfrm>
            <a:off x="4487778" y="4114800"/>
            <a:ext cx="46562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2590800" y="3429000"/>
            <a:ext cx="464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8400" y="4419600"/>
            <a:ext cx="204937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Steps of </a:t>
            </a:r>
            <a:r>
              <a:rPr lang="en-US" dirty="0" err="1" smtClean="0"/>
              <a:t>Punnett</a:t>
            </a:r>
            <a:r>
              <a:rPr lang="en-US" dirty="0" smtClean="0"/>
              <a:t> Square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2: Figure out all possible offspring that the parents could have. </a:t>
            </a:r>
          </a:p>
          <a:p>
            <a:pPr lvl="1"/>
            <a:r>
              <a:rPr lang="en-US" dirty="0" smtClean="0"/>
              <a:t>For all possible genotypes, figure out what the offspring would look like in each case. </a:t>
            </a:r>
          </a:p>
          <a:p>
            <a:pPr lvl="1"/>
            <a:r>
              <a:rPr lang="en-US" dirty="0" smtClean="0"/>
              <a:t>i.e. make a </a:t>
            </a:r>
            <a:r>
              <a:rPr lang="en-US" dirty="0" err="1" smtClean="0"/>
              <a:t>Punnett</a:t>
            </a:r>
            <a:r>
              <a:rPr lang="en-US" dirty="0" smtClean="0"/>
              <a:t> Square for each possibility.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0625" t="24000" r="8750"/>
          <a:stretch>
            <a:fillRect/>
          </a:stretch>
        </p:blipFill>
        <p:spPr bwMode="auto">
          <a:xfrm>
            <a:off x="4487778" y="4114800"/>
            <a:ext cx="46562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Steps of </a:t>
            </a:r>
            <a:r>
              <a:rPr lang="en-US" dirty="0" err="1" smtClean="0"/>
              <a:t>Punnett</a:t>
            </a:r>
            <a:r>
              <a:rPr lang="en-US" dirty="0" smtClean="0"/>
              <a:t> Square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3: Create the </a:t>
            </a:r>
            <a:r>
              <a:rPr lang="en-US" dirty="0" err="1" smtClean="0"/>
              <a:t>Punnett</a:t>
            </a:r>
            <a:r>
              <a:rPr lang="en-US" dirty="0" smtClean="0"/>
              <a:t> Squares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0625" t="24000" r="8750"/>
          <a:stretch>
            <a:fillRect/>
          </a:stretch>
        </p:blipFill>
        <p:spPr bwMode="auto">
          <a:xfrm>
            <a:off x="4487778" y="4114800"/>
            <a:ext cx="46562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876301" y="34575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601787" y="34274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31908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914400" y="36480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1701" y="34575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707187" y="34274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019800" y="31908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019800" y="36480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27336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81800" y="27336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43000" y="32670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48400" y="32670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76400" y="32670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38004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81800" y="32670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81800" y="38004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4: Determine which </a:t>
            </a:r>
            <a:r>
              <a:rPr lang="en-US" dirty="0" err="1" smtClean="0"/>
              <a:t>Punnett</a:t>
            </a:r>
            <a:r>
              <a:rPr lang="en-US" dirty="0" smtClean="0"/>
              <a:t> Square is accurate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Select the </a:t>
            </a:r>
            <a:r>
              <a:rPr lang="en-US" dirty="0" err="1" smtClean="0"/>
              <a:t>Punnett</a:t>
            </a:r>
            <a:r>
              <a:rPr lang="en-US" dirty="0" smtClean="0"/>
              <a:t> Square that reflects what we see for offspring below.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625" t="24000" r="8750"/>
          <a:stretch>
            <a:fillRect/>
          </a:stretch>
        </p:blipFill>
        <p:spPr bwMode="auto">
          <a:xfrm>
            <a:off x="4487778" y="4114800"/>
            <a:ext cx="46562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33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Genetics</a:t>
            </a:r>
            <a:r>
              <a:rPr lang="en-US" dirty="0" smtClean="0"/>
              <a:t> is the study of inheritance of genes. </a:t>
            </a:r>
          </a:p>
          <a:p>
            <a:pPr lvl="1"/>
            <a:r>
              <a:rPr lang="en-US" dirty="0" smtClean="0"/>
              <a:t>i.e. genetics is how traits are passed down from parents to offspring </a:t>
            </a:r>
          </a:p>
          <a:p>
            <a:r>
              <a:rPr lang="en-US" dirty="0" smtClean="0"/>
              <a:t>Every individual offspring inherits at least two copies of every gene – one from the mother and one from the father. </a:t>
            </a:r>
          </a:p>
          <a:p>
            <a:pPr lvl="1"/>
            <a:r>
              <a:rPr lang="en-US" dirty="0" smtClean="0"/>
              <a:t>Each version of a gene is called an </a:t>
            </a:r>
            <a:r>
              <a:rPr lang="en-US" u="sng" dirty="0" smtClean="0"/>
              <a:t>allele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You inherit at one allele from both parents for every gene.</a:t>
            </a:r>
          </a:p>
          <a:p>
            <a:r>
              <a:rPr lang="en-US" dirty="0" smtClean="0"/>
              <a:t>Genes can either be dominant or recessive – </a:t>
            </a:r>
          </a:p>
          <a:p>
            <a:pPr lvl="1"/>
            <a:r>
              <a:rPr lang="en-US" u="sng" dirty="0" smtClean="0"/>
              <a:t>Dominant</a:t>
            </a:r>
            <a:r>
              <a:rPr lang="en-US" dirty="0" smtClean="0"/>
              <a:t> genes are always </a:t>
            </a:r>
            <a:br>
              <a:rPr lang="en-US" dirty="0" smtClean="0"/>
            </a:br>
            <a:r>
              <a:rPr lang="en-US" dirty="0" smtClean="0"/>
              <a:t>expressed if they are present</a:t>
            </a:r>
          </a:p>
          <a:p>
            <a:pPr lvl="1"/>
            <a:r>
              <a:rPr lang="en-US" u="sng" dirty="0" smtClean="0"/>
              <a:t>Recessive</a:t>
            </a:r>
            <a:r>
              <a:rPr lang="en-US" dirty="0" smtClean="0"/>
              <a:t> genes are only expressed </a:t>
            </a:r>
            <a:br>
              <a:rPr lang="en-US" dirty="0" smtClean="0"/>
            </a:br>
            <a:r>
              <a:rPr lang="en-US" dirty="0" smtClean="0"/>
              <a:t>if no dominant genes are present. </a:t>
            </a:r>
            <a:endParaRPr lang="en-US" dirty="0"/>
          </a:p>
        </p:txBody>
      </p:sp>
      <p:pic>
        <p:nvPicPr>
          <p:cNvPr id="1026" name="Picture 2" descr="http://techcynic.files.wordpress.com/2010/05/gorilla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02100"/>
            <a:ext cx="21336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15123" y="6295180"/>
            <a:ext cx="16193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 techcynic.wordpress.com</a:t>
            </a:r>
            <a:endParaRPr lang="en-US" sz="900" i="1" dirty="0"/>
          </a:p>
        </p:txBody>
      </p:sp>
      <p:pic>
        <p:nvPicPr>
          <p:cNvPr id="1028" name="Picture 4" descr="http://www.blogography.com/photos36/MonkeyPickPeace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8" t="19608" r="14028" b="12442"/>
          <a:stretch/>
        </p:blipFill>
        <p:spPr bwMode="auto">
          <a:xfrm>
            <a:off x="5943600" y="5083990"/>
            <a:ext cx="1171523" cy="144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56445" y="6375453"/>
            <a:ext cx="12586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blogography.com</a:t>
            </a:r>
            <a:endParaRPr lang="en-US" sz="900" i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79686" y="48006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10199" y="5638800"/>
            <a:ext cx="4462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Steps of </a:t>
            </a:r>
            <a:r>
              <a:rPr lang="en-US" dirty="0" err="1" smtClean="0"/>
              <a:t>Punnett</a:t>
            </a:r>
            <a:r>
              <a:rPr lang="en-US" dirty="0" smtClean="0"/>
              <a:t> Square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5: Confirm that you are correct.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0625" t="24000" r="8750"/>
          <a:stretch>
            <a:fillRect/>
          </a:stretch>
        </p:blipFill>
        <p:spPr bwMode="auto">
          <a:xfrm>
            <a:off x="4487778" y="4114800"/>
            <a:ext cx="46562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876301" y="35337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601787" y="35036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32670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914400" y="37242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1701" y="35337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707187" y="35036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019800" y="32670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019800" y="37242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28098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81800" y="28098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43000" y="33432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48400" y="33432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76400" y="33432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38766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81800" y="33432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81800" y="38766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33800" y="2312075"/>
            <a:ext cx="1828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You know that the </a:t>
            </a:r>
            <a:r>
              <a:rPr lang="en-US" dirty="0" err="1" smtClean="0">
                <a:latin typeface="Calibri" pitchFamily="34" charset="0"/>
              </a:rPr>
              <a:t>Punnett</a:t>
            </a:r>
            <a:r>
              <a:rPr lang="en-US" dirty="0" smtClean="0">
                <a:latin typeface="Calibri" pitchFamily="34" charset="0"/>
              </a:rPr>
              <a:t> Square on the left cannot be right because ½ the offspring are recessive.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create a </a:t>
            </a:r>
            <a:r>
              <a:rPr lang="en-US" dirty="0" err="1" smtClean="0"/>
              <a:t>Punnett</a:t>
            </a:r>
            <a:r>
              <a:rPr lang="en-US" dirty="0" smtClean="0"/>
              <a:t> Square for this family? </a:t>
            </a:r>
            <a:endParaRPr lang="en-US" dirty="0"/>
          </a:p>
        </p:txBody>
      </p:sp>
      <p:pic>
        <p:nvPicPr>
          <p:cNvPr id="205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76400"/>
            <a:ext cx="3860800" cy="2895600"/>
          </a:xfrm>
          <a:prstGeom prst="rect">
            <a:avLst/>
          </a:prstGeom>
          <a:noFill/>
        </p:spPr>
      </p:pic>
      <p:pic>
        <p:nvPicPr>
          <p:cNvPr id="10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1981200"/>
            <a:ext cx="3860800" cy="2895600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4800600"/>
            <a:ext cx="2032000" cy="1524000"/>
          </a:xfrm>
          <a:prstGeom prst="rect">
            <a:avLst/>
          </a:prstGeom>
          <a:noFill/>
        </p:spPr>
      </p:pic>
      <p:pic>
        <p:nvPicPr>
          <p:cNvPr id="12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876800"/>
            <a:ext cx="2032000" cy="1524000"/>
          </a:xfrm>
          <a:prstGeom prst="rect">
            <a:avLst/>
          </a:prstGeom>
          <a:noFill/>
        </p:spPr>
      </p:pic>
      <p:pic>
        <p:nvPicPr>
          <p:cNvPr id="13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0" y="4038600"/>
            <a:ext cx="2032000" cy="1524000"/>
          </a:xfrm>
          <a:prstGeom prst="rect">
            <a:avLst/>
          </a:prstGeom>
          <a:noFill/>
        </p:spPr>
      </p:pic>
      <p:pic>
        <p:nvPicPr>
          <p:cNvPr id="1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8400" y="516255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Parent Genotypes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would be the genotypes of the parents? </a:t>
            </a:r>
          </a:p>
          <a:p>
            <a:r>
              <a:rPr lang="en-US" dirty="0" smtClean="0"/>
              <a:t>TPS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8750" b="2000"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Determine what offspring are possible from these parents.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possibilities for the offspring?</a:t>
            </a:r>
          </a:p>
          <a:p>
            <a:r>
              <a:rPr lang="en-US" dirty="0" smtClean="0"/>
              <a:t>TPS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8750" b="2000"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Create </a:t>
            </a:r>
            <a:r>
              <a:rPr lang="en-US" dirty="0" err="1" smtClean="0"/>
              <a:t>Punnett</a:t>
            </a:r>
            <a:r>
              <a:rPr lang="en-US" dirty="0" smtClean="0"/>
              <a:t> Squares for each possibility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Punnett</a:t>
            </a:r>
            <a:r>
              <a:rPr lang="en-US" dirty="0" smtClean="0"/>
              <a:t> Squares for all parent genotype combo possibilities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8750" b="2000"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4: Determine which </a:t>
            </a:r>
            <a:r>
              <a:rPr lang="en-US" dirty="0" err="1" smtClean="0"/>
              <a:t>Punnett</a:t>
            </a:r>
            <a:r>
              <a:rPr lang="en-US" dirty="0" smtClean="0"/>
              <a:t> Square is accurate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Select the </a:t>
            </a:r>
            <a:r>
              <a:rPr lang="en-US" dirty="0" err="1" smtClean="0"/>
              <a:t>Punnett</a:t>
            </a:r>
            <a:r>
              <a:rPr lang="en-US" dirty="0" smtClean="0"/>
              <a:t> Square that reflects what we see for offspring below.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8750" b="2000"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5: Confirm that you are correct.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 prepared to explain why the other </a:t>
            </a:r>
            <a:r>
              <a:rPr lang="en-US" dirty="0" err="1" smtClean="0"/>
              <a:t>Punnett</a:t>
            </a:r>
            <a:r>
              <a:rPr lang="en-US" dirty="0" smtClean="0"/>
              <a:t> Square would not work.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8750" b="2000"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Step 1: One parent is homozygous recessive: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smtClean="0"/>
              <a:t>The other parent is either </a:t>
            </a:r>
            <a:r>
              <a:rPr lang="en-US" dirty="0" err="1" smtClean="0"/>
              <a:t>Aa</a:t>
            </a:r>
            <a:r>
              <a:rPr lang="en-US" dirty="0" smtClean="0"/>
              <a:t> or AA</a:t>
            </a:r>
          </a:p>
          <a:p>
            <a:r>
              <a:rPr lang="en-US" dirty="0" smtClean="0"/>
              <a:t>Step 2: these parents would either have mixed offspring or all dominant-phenotype offspring</a:t>
            </a:r>
          </a:p>
          <a:p>
            <a:r>
              <a:rPr lang="en-US" dirty="0" smtClean="0"/>
              <a:t>Step 3: Create</a:t>
            </a:r>
            <a:br>
              <a:rPr lang="en-US" dirty="0" smtClean="0"/>
            </a:br>
            <a:r>
              <a:rPr lang="en-US" dirty="0" err="1" smtClean="0"/>
              <a:t>Punnett</a:t>
            </a:r>
            <a:r>
              <a:rPr lang="en-US" dirty="0" smtClean="0"/>
              <a:t> Squares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8750" b="2000"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8750" b="2000"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800101" y="2552700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525587" y="2522538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838200" y="22860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838200" y="27432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05501" y="2552700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630987" y="2522538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5943600" y="22860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943600" y="27432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00200" y="1828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05600" y="1828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2362200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2362200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00200" y="2362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2895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05600" y="2362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05600" y="2895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29000" y="1331000"/>
            <a:ext cx="2286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You know that the </a:t>
            </a:r>
            <a:r>
              <a:rPr lang="en-US" dirty="0" err="1" smtClean="0">
                <a:latin typeface="Calibri" pitchFamily="34" charset="0"/>
              </a:rPr>
              <a:t>Punnett</a:t>
            </a:r>
            <a:r>
              <a:rPr lang="en-US" dirty="0" smtClean="0">
                <a:latin typeface="Calibri" pitchFamily="34" charset="0"/>
              </a:rPr>
              <a:t> Square on the left is correct because half are the dominant phenotype and half are the recessive phenotype.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98837"/>
            <a:ext cx="8458200" cy="2620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Step 5: Confirm the other </a:t>
            </a:r>
            <a:r>
              <a:rPr lang="en-US" dirty="0" err="1" smtClean="0"/>
              <a:t>Punnett</a:t>
            </a:r>
            <a:r>
              <a:rPr lang="en-US" dirty="0" smtClean="0"/>
              <a:t> Square is not correct.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8750" b="2000"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800101" y="2552700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525587" y="2522538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838200" y="22860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838200" y="27432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05501" y="2552700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630987" y="2522538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5943600" y="22860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943600" y="27432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00200" y="1828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05600" y="1828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2362200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2362200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00200" y="2362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2895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05600" y="2362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05600" y="2895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29000" y="1331000"/>
            <a:ext cx="2286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You know that the </a:t>
            </a:r>
            <a:r>
              <a:rPr lang="en-US" dirty="0" err="1" smtClean="0">
                <a:latin typeface="Calibri" pitchFamily="34" charset="0"/>
              </a:rPr>
              <a:t>Punnett</a:t>
            </a:r>
            <a:r>
              <a:rPr lang="en-US" dirty="0" smtClean="0">
                <a:latin typeface="Calibri" pitchFamily="34" charset="0"/>
              </a:rPr>
              <a:t> Square on the right is not correct because all of the offspring would be the dominant phenotype.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Homozygous vs. Heterozygous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combination of genes that you have can be described by </a:t>
            </a:r>
            <a:r>
              <a:rPr lang="en-US" i="1" dirty="0" smtClean="0"/>
              <a:t>homozygous </a:t>
            </a:r>
            <a:r>
              <a:rPr lang="en-US" dirty="0" smtClean="0"/>
              <a:t>or </a:t>
            </a:r>
            <a:r>
              <a:rPr lang="en-US" i="1" dirty="0" smtClean="0"/>
              <a:t>heterozygous.</a:t>
            </a:r>
            <a:endParaRPr lang="en-US" i="1" u="sng" dirty="0" smtClean="0"/>
          </a:p>
          <a:p>
            <a:r>
              <a:rPr lang="en-US" u="sng" dirty="0" smtClean="0"/>
              <a:t>Homozygous</a:t>
            </a:r>
            <a:r>
              <a:rPr lang="en-US" dirty="0" smtClean="0"/>
              <a:t> means that both of your genes are the same – either both are dominant or both are recessive</a:t>
            </a:r>
          </a:p>
          <a:p>
            <a:pPr lvl="1"/>
            <a:r>
              <a:rPr lang="en-US" dirty="0" smtClean="0"/>
              <a:t>AA would be Homozygous Dominant (both alleles are dominant)</a:t>
            </a:r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would be Homozygous Recessive (both alleles are recessive)</a:t>
            </a:r>
          </a:p>
          <a:p>
            <a:r>
              <a:rPr lang="en-US" u="sng" dirty="0" smtClean="0"/>
              <a:t>Heterozygous</a:t>
            </a:r>
            <a:r>
              <a:rPr lang="en-US" dirty="0" smtClean="0"/>
              <a:t> means that you have both </a:t>
            </a:r>
            <a:br>
              <a:rPr lang="en-US" dirty="0" smtClean="0"/>
            </a:br>
            <a:r>
              <a:rPr lang="en-US" dirty="0" smtClean="0"/>
              <a:t>a dominant and a recessive copy of a gene. </a:t>
            </a:r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would be Heterozygous (one dominant </a:t>
            </a:r>
            <a:br>
              <a:rPr lang="en-US" dirty="0" smtClean="0"/>
            </a:br>
            <a:r>
              <a:rPr lang="en-US" dirty="0" smtClean="0"/>
              <a:t>allele, one recessive allele)</a:t>
            </a:r>
            <a:endParaRPr lang="en-US" dirty="0"/>
          </a:p>
        </p:txBody>
      </p:sp>
      <p:pic>
        <p:nvPicPr>
          <p:cNvPr id="2050" name="Picture 2" descr="http://rlv.zcache.com/aa_heterozygous_tshirt-p235878393526847829z8nqd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1400" y="6550968"/>
            <a:ext cx="10214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zazzle.com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create a </a:t>
            </a:r>
            <a:r>
              <a:rPr lang="en-US" dirty="0" err="1" smtClean="0"/>
              <a:t>Punnett</a:t>
            </a:r>
            <a:r>
              <a:rPr lang="en-US" dirty="0" smtClean="0"/>
              <a:t> Square for this family? </a:t>
            </a:r>
            <a:endParaRPr lang="en-US" dirty="0"/>
          </a:p>
        </p:txBody>
      </p:sp>
      <p:pic>
        <p:nvPicPr>
          <p:cNvPr id="205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76400"/>
            <a:ext cx="3860800" cy="2895600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4800600"/>
            <a:ext cx="2032000" cy="1524000"/>
          </a:xfrm>
          <a:prstGeom prst="rect">
            <a:avLst/>
          </a:prstGeom>
          <a:noFill/>
        </p:spPr>
      </p:pic>
      <p:pic>
        <p:nvPicPr>
          <p:cNvPr id="12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953000"/>
            <a:ext cx="2032000" cy="1524000"/>
          </a:xfrm>
          <a:prstGeom prst="rect">
            <a:avLst/>
          </a:prstGeom>
          <a:noFill/>
        </p:spPr>
      </p:pic>
      <p:pic>
        <p:nvPicPr>
          <p:cNvPr id="13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419600"/>
            <a:ext cx="2032000" cy="1524000"/>
          </a:xfrm>
          <a:prstGeom prst="rect">
            <a:avLst/>
          </a:prstGeom>
          <a:noFill/>
        </p:spPr>
      </p:pic>
      <p:pic>
        <p:nvPicPr>
          <p:cNvPr id="9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752600"/>
            <a:ext cx="3860800" cy="2895600"/>
          </a:xfrm>
          <a:prstGeom prst="rect">
            <a:avLst/>
          </a:prstGeom>
          <a:noFill/>
        </p:spPr>
      </p:pic>
      <p:pic>
        <p:nvPicPr>
          <p:cNvPr id="15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88620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 simple traits, there are only six possible combinations of parents </a:t>
            </a:r>
          </a:p>
          <a:p>
            <a:pPr lvl="1"/>
            <a:r>
              <a:rPr lang="en-US" dirty="0" smtClean="0"/>
              <a:t>AA x AA</a:t>
            </a:r>
          </a:p>
          <a:p>
            <a:pPr lvl="1"/>
            <a:r>
              <a:rPr lang="en-US" dirty="0" smtClean="0"/>
              <a:t>AA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smtClean="0"/>
              <a:t>AA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Each one will have the same results for offspring ratios each time.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Offspring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have only recessive phenotypes, we know that both parents are homozygous recessive – </a:t>
            </a:r>
            <a:r>
              <a:rPr lang="en-US" dirty="0" err="1" smtClean="0"/>
              <a:t>aa</a:t>
            </a:r>
            <a:r>
              <a:rPr lang="en-US" dirty="0" smtClean="0"/>
              <a:t> x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we have half recessive, half dominant phenotypes, we know that one parent is Heterozygous and one parent is Homozygous Recessive – </a:t>
            </a:r>
            <a:r>
              <a:rPr lang="en-US" dirty="0" err="1" smtClean="0"/>
              <a:t>Aa</a:t>
            </a:r>
            <a:r>
              <a:rPr lang="en-US" dirty="0" smtClean="0"/>
              <a:t> and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</a:p>
        </p:txBody>
      </p:sp>
      <p:pic>
        <p:nvPicPr>
          <p:cNvPr id="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04609" y="2278743"/>
            <a:ext cx="1016000" cy="762000"/>
          </a:xfrm>
          <a:prstGeom prst="rect">
            <a:avLst/>
          </a:prstGeom>
          <a:noFill/>
        </p:spPr>
      </p:pic>
      <p:pic>
        <p:nvPicPr>
          <p:cNvPr id="5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7181" y="5134429"/>
            <a:ext cx="938591" cy="703943"/>
          </a:xfrm>
          <a:prstGeom prst="rect">
            <a:avLst/>
          </a:prstGeom>
          <a:noFill/>
        </p:spPr>
      </p:pic>
      <p:pic>
        <p:nvPicPr>
          <p:cNvPr id="6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02038" y="2256972"/>
            <a:ext cx="1016000" cy="762000"/>
          </a:xfrm>
          <a:prstGeom prst="rect">
            <a:avLst/>
          </a:prstGeom>
          <a:noFill/>
        </p:spPr>
      </p:pic>
      <p:pic>
        <p:nvPicPr>
          <p:cNvPr id="7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7609" y="2286000"/>
            <a:ext cx="1016000" cy="762000"/>
          </a:xfrm>
          <a:prstGeom prst="rect">
            <a:avLst/>
          </a:prstGeom>
          <a:noFill/>
        </p:spPr>
      </p:pic>
      <p:pic>
        <p:nvPicPr>
          <p:cNvPr id="8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6209" y="2286000"/>
            <a:ext cx="1016000" cy="762000"/>
          </a:xfrm>
          <a:prstGeom prst="rect">
            <a:avLst/>
          </a:prstGeom>
          <a:noFill/>
        </p:spPr>
      </p:pic>
      <p:pic>
        <p:nvPicPr>
          <p:cNvPr id="9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04609" y="5127172"/>
            <a:ext cx="1016000" cy="762000"/>
          </a:xfrm>
          <a:prstGeom prst="rect">
            <a:avLst/>
          </a:prstGeom>
          <a:noFill/>
        </p:spPr>
      </p:pic>
      <p:pic>
        <p:nvPicPr>
          <p:cNvPr id="10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6209" y="5134429"/>
            <a:ext cx="1016000" cy="762000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8172" y="5138058"/>
            <a:ext cx="938591" cy="703943"/>
          </a:xfrm>
          <a:prstGeom prst="rect">
            <a:avLst/>
          </a:prstGeom>
          <a:noFill/>
        </p:spPr>
      </p:pic>
      <p:pic>
        <p:nvPicPr>
          <p:cNvPr id="12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71458" y="4463234"/>
            <a:ext cx="2568800" cy="1926600"/>
          </a:xfrm>
          <a:prstGeom prst="rect">
            <a:avLst/>
          </a:prstGeom>
          <a:noFill/>
        </p:spPr>
      </p:pic>
      <p:pic>
        <p:nvPicPr>
          <p:cNvPr id="13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0916" y="5078192"/>
            <a:ext cx="2373084" cy="1779808"/>
          </a:xfrm>
          <a:prstGeom prst="rect">
            <a:avLst/>
          </a:prstGeom>
          <a:noFill/>
        </p:spPr>
      </p:pic>
      <p:pic>
        <p:nvPicPr>
          <p:cNvPr id="1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72306" y="1981200"/>
            <a:ext cx="2135904" cy="1601928"/>
          </a:xfrm>
          <a:prstGeom prst="rect">
            <a:avLst/>
          </a:prstGeom>
          <a:noFill/>
        </p:spPr>
      </p:pic>
      <p:pic>
        <p:nvPicPr>
          <p:cNvPr id="15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9763" y="1816186"/>
            <a:ext cx="2135904" cy="1601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Offspring Ratios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we have ¼ recessive and ¾ dominant phenotypes, we know that both parents are Heterozygous – </a:t>
            </a:r>
            <a:r>
              <a:rPr lang="en-US" dirty="0" err="1"/>
              <a:t>Aa</a:t>
            </a:r>
            <a:r>
              <a:rPr lang="en-US" dirty="0"/>
              <a:t> and </a:t>
            </a:r>
            <a:r>
              <a:rPr lang="en-US" dirty="0" err="1" smtClean="0"/>
              <a:t>Aa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If all offspring are the dominant phenotype, we know that the combination of parents must be one of the following:</a:t>
            </a:r>
          </a:p>
          <a:p>
            <a:pPr lvl="1"/>
            <a:r>
              <a:rPr lang="en-US" dirty="0"/>
              <a:t>AA x AA		</a:t>
            </a:r>
            <a:r>
              <a:rPr lang="en-US" dirty="0" err="1"/>
              <a:t>Aa</a:t>
            </a:r>
            <a:r>
              <a:rPr lang="en-US" dirty="0"/>
              <a:t> x AA 		AA x </a:t>
            </a:r>
            <a:r>
              <a:rPr lang="en-US" dirty="0" err="1"/>
              <a:t>aa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Additional combinations would be necessary to determine which it is (except in the last example, where one parent has the recessive phenotype). </a:t>
            </a:r>
          </a:p>
          <a:p>
            <a:endParaRPr lang="en-US" dirty="0"/>
          </a:p>
        </p:txBody>
      </p:sp>
      <p:pic>
        <p:nvPicPr>
          <p:cNvPr id="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6246" y="2333171"/>
            <a:ext cx="938591" cy="703943"/>
          </a:xfrm>
          <a:prstGeom prst="rect">
            <a:avLst/>
          </a:prstGeom>
          <a:noFill/>
        </p:spPr>
      </p:pic>
      <p:pic>
        <p:nvPicPr>
          <p:cNvPr id="6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274" y="2333171"/>
            <a:ext cx="1016000" cy="762000"/>
          </a:xfrm>
          <a:prstGeom prst="rect">
            <a:avLst/>
          </a:prstGeom>
          <a:noFill/>
        </p:spPr>
      </p:pic>
      <p:pic>
        <p:nvPicPr>
          <p:cNvPr id="7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7237" y="2336800"/>
            <a:ext cx="938591" cy="703943"/>
          </a:xfrm>
          <a:prstGeom prst="rect">
            <a:avLst/>
          </a:prstGeom>
          <a:noFill/>
        </p:spPr>
      </p:pic>
      <p:pic>
        <p:nvPicPr>
          <p:cNvPr id="8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1237" y="2340427"/>
            <a:ext cx="938591" cy="703943"/>
          </a:xfrm>
          <a:prstGeom prst="rect">
            <a:avLst/>
          </a:prstGeom>
          <a:noFill/>
        </p:spPr>
      </p:pic>
      <p:pic>
        <p:nvPicPr>
          <p:cNvPr id="9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9588" y="5736771"/>
            <a:ext cx="938591" cy="703943"/>
          </a:xfrm>
          <a:prstGeom prst="rect">
            <a:avLst/>
          </a:prstGeom>
          <a:noFill/>
        </p:spPr>
      </p:pic>
      <p:pic>
        <p:nvPicPr>
          <p:cNvPr id="10" name="Picture 9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0579" y="5740400"/>
            <a:ext cx="938591" cy="703943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579" y="5744027"/>
            <a:ext cx="938591" cy="703943"/>
          </a:xfrm>
          <a:prstGeom prst="rect">
            <a:avLst/>
          </a:prstGeom>
          <a:noFill/>
        </p:spPr>
      </p:pic>
      <p:pic>
        <p:nvPicPr>
          <p:cNvPr id="12" name="Picture 11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1570" y="5758541"/>
            <a:ext cx="938591" cy="703943"/>
          </a:xfrm>
          <a:prstGeom prst="rect">
            <a:avLst/>
          </a:prstGeom>
          <a:noFill/>
        </p:spPr>
      </p:pic>
      <p:pic>
        <p:nvPicPr>
          <p:cNvPr id="13" name="Picture 12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075544"/>
            <a:ext cx="1524000" cy="1143000"/>
          </a:xfrm>
          <a:prstGeom prst="rect">
            <a:avLst/>
          </a:prstGeom>
          <a:noFill/>
        </p:spPr>
      </p:pic>
      <p:pic>
        <p:nvPicPr>
          <p:cNvPr id="14" name="Picture 13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226131"/>
            <a:ext cx="1524000" cy="1143000"/>
          </a:xfrm>
          <a:prstGeom prst="rect">
            <a:avLst/>
          </a:prstGeom>
          <a:noFill/>
        </p:spPr>
      </p:pic>
      <p:pic>
        <p:nvPicPr>
          <p:cNvPr id="15" name="Picture 14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319484"/>
            <a:ext cx="1524000" cy="1143000"/>
          </a:xfrm>
          <a:prstGeom prst="rect">
            <a:avLst/>
          </a:prstGeom>
          <a:noFill/>
        </p:spPr>
      </p:pic>
      <p:pic>
        <p:nvPicPr>
          <p:cNvPr id="16" name="Picture 15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470071"/>
            <a:ext cx="1524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60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vs. 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Genotype</a:t>
            </a:r>
            <a:r>
              <a:rPr lang="en-US" dirty="0" smtClean="0"/>
              <a:t> is the term for the genes that an organism has. </a:t>
            </a:r>
          </a:p>
          <a:p>
            <a:r>
              <a:rPr lang="en-US" u="sng" dirty="0" smtClean="0"/>
              <a:t>Phenotype</a:t>
            </a:r>
            <a:r>
              <a:rPr lang="en-US" dirty="0" smtClean="0"/>
              <a:t> are the physical characteristics created by the combination of genes that an organism has.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err="1" smtClean="0"/>
              <a:t>Punnett</a:t>
            </a:r>
            <a:r>
              <a:rPr lang="en-US" u="sng" dirty="0" smtClean="0"/>
              <a:t> Square </a:t>
            </a:r>
            <a:r>
              <a:rPr lang="en-US" dirty="0" smtClean="0"/>
              <a:t>is a tool used for determining the possible genetic outcomes of the offspring of two parents</a:t>
            </a:r>
          </a:p>
          <a:p>
            <a:pPr lvl="1"/>
            <a:r>
              <a:rPr lang="en-US" dirty="0" err="1" smtClean="0"/>
              <a:t>Punnett</a:t>
            </a:r>
            <a:r>
              <a:rPr lang="en-US" dirty="0" smtClean="0"/>
              <a:t> Squares are can be used to determine the parents’ or </a:t>
            </a:r>
            <a:r>
              <a:rPr lang="en-US" dirty="0" err="1" smtClean="0"/>
              <a:t>offsprings</a:t>
            </a:r>
            <a:r>
              <a:rPr lang="en-US" dirty="0" smtClean="0"/>
              <a:t>’ phenotypes and genotypes. </a:t>
            </a:r>
          </a:p>
          <a:p>
            <a:pPr lvl="1"/>
            <a:r>
              <a:rPr lang="en-US" dirty="0" err="1" smtClean="0"/>
              <a:t>Punnett</a:t>
            </a:r>
            <a:r>
              <a:rPr lang="en-US" dirty="0" smtClean="0"/>
              <a:t> Squares show all of the possible combinations of offspring genotypes that a couple could have.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65990" y="3827405"/>
            <a:ext cx="3307773" cy="2430577"/>
            <a:chOff x="1285999" y="4316072"/>
            <a:chExt cx="3307773" cy="2430577"/>
          </a:xfrm>
        </p:grpSpPr>
        <p:pic>
          <p:nvPicPr>
            <p:cNvPr id="5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229366" y="4316072"/>
              <a:ext cx="883708" cy="66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6413"/>
            <a:stretch/>
          </p:blipFill>
          <p:spPr bwMode="auto">
            <a:xfrm>
              <a:off x="1285999" y="5528527"/>
              <a:ext cx="907498" cy="729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2811249" y="6133420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776449" y="6137049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2796735" y="5402264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780972" y="5367791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 rot="5400000">
            <a:off x="3321065" y="5178708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046551" y="5148546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3359164" y="4912008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359164" y="5369208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21164" y="4454808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87764" y="4988208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21164" y="4988208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21164" y="5521608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73035" y="1475464"/>
            <a:ext cx="337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X			X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914400" y="1371600"/>
            <a:ext cx="5410200" cy="3657600"/>
            <a:chOff x="914400" y="1371600"/>
            <a:chExt cx="5410200" cy="3657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102115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14400" y="3413914"/>
              <a:ext cx="5410200" cy="15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14400" y="2121795"/>
              <a:ext cx="5392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14400" y="5029200"/>
              <a:ext cx="5392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24600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914400" y="2447160"/>
            <a:ext cx="1558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X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Determination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39289" y="2426594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XX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2999" y="2414789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XX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9287" y="4038652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XY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5237" y="4038652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XY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0599" y="5181600"/>
            <a:ext cx="31115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Percentages: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XY Male	50%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XX Female	50%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83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Female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32666" y="291533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24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31" grpId="0"/>
      <p:bldP spid="32" grpId="0"/>
      <p:bldP spid="33" grpId="0"/>
      <p:bldP spid="34" grpId="0"/>
      <p:bldP spid="48" grpId="0"/>
      <p:bldP spid="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Brown eyes are Dominant</a:t>
            </a:r>
          </a:p>
          <a:p>
            <a:endParaRPr lang="en-US" dirty="0" smtClean="0"/>
          </a:p>
          <a:p>
            <a:r>
              <a:rPr lang="en-US" dirty="0" smtClean="0"/>
              <a:t>Blue eyes are Recessive</a:t>
            </a:r>
          </a:p>
          <a:p>
            <a:endParaRPr lang="en-US" dirty="0" smtClean="0"/>
          </a:p>
          <a:p>
            <a:r>
              <a:rPr lang="en-US" dirty="0" smtClean="0"/>
              <a:t>What are the possible offspring of the following situation</a:t>
            </a:r>
          </a:p>
          <a:p>
            <a:pPr lvl="1"/>
            <a:r>
              <a:rPr lang="en-US" dirty="0" smtClean="0"/>
              <a:t>Homozygous Brown (Pure)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Homozygous Blue (Pure)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419601" y="1159974"/>
            <a:ext cx="2438399" cy="600901"/>
            <a:chOff x="4419601" y="1159974"/>
            <a:chExt cx="2438399" cy="600901"/>
          </a:xfrm>
        </p:grpSpPr>
        <p:pic>
          <p:nvPicPr>
            <p:cNvPr id="18" name="Picture 17" descr="http://study.com/cimages/multimages/16/500px-Punnett_homobrown_x_homoblue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" t="48165" r="70642" b="35550"/>
            <a:stretch/>
          </p:blipFill>
          <p:spPr bwMode="auto">
            <a:xfrm>
              <a:off x="4419601" y="1159974"/>
              <a:ext cx="1041430" cy="6009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943600" y="127575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5800" y="2074374"/>
            <a:ext cx="2362200" cy="592626"/>
            <a:chOff x="4495800" y="2074374"/>
            <a:chExt cx="2362200" cy="592626"/>
          </a:xfrm>
        </p:grpSpPr>
        <p:pic>
          <p:nvPicPr>
            <p:cNvPr id="19" name="Picture 18" descr="http://study.com/cimages/multimages/16/500px-Punnett_homobrown_x_homoblue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3" t="7110" r="24312" b="76835"/>
            <a:stretch/>
          </p:blipFill>
          <p:spPr bwMode="auto">
            <a:xfrm>
              <a:off x="4495800" y="2074374"/>
              <a:ext cx="990600" cy="5926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943600" y="218602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95800" y="3581400"/>
            <a:ext cx="2438399" cy="600901"/>
            <a:chOff x="4419601" y="1159974"/>
            <a:chExt cx="2438399" cy="600901"/>
          </a:xfrm>
        </p:grpSpPr>
        <p:pic>
          <p:nvPicPr>
            <p:cNvPr id="25" name="Picture 24" descr="http://study.com/cimages/multimages/16/500px-Punnett_homobrown_x_homoblue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" t="48165" r="70642" b="35550"/>
            <a:stretch/>
          </p:blipFill>
          <p:spPr bwMode="auto">
            <a:xfrm>
              <a:off x="4419601" y="1159974"/>
              <a:ext cx="1041430" cy="6009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943600" y="127575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BB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5800" y="4343400"/>
            <a:ext cx="2362200" cy="592626"/>
            <a:chOff x="4495800" y="2074374"/>
            <a:chExt cx="2362200" cy="592626"/>
          </a:xfrm>
        </p:grpSpPr>
        <p:pic>
          <p:nvPicPr>
            <p:cNvPr id="28" name="Picture 27" descr="http://study.com/cimages/multimages/16/500px-Punnett_homobrown_x_homoblue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3" t="7110" r="24312" b="76835"/>
            <a:stretch/>
          </p:blipFill>
          <p:spPr bwMode="auto">
            <a:xfrm>
              <a:off x="4495800" y="2074374"/>
              <a:ext cx="990600" cy="5926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943600" y="218602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60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73036" y="1475464"/>
            <a:ext cx="324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B			B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914400" y="1371600"/>
            <a:ext cx="5410200" cy="3657600"/>
            <a:chOff x="914400" y="1371600"/>
            <a:chExt cx="5410200" cy="3657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102115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14400" y="3413914"/>
              <a:ext cx="5410200" cy="15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14400" y="2121795"/>
              <a:ext cx="5392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14400" y="5029200"/>
              <a:ext cx="5392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24600" y="1371600"/>
              <a:ext cx="0" cy="365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914400" y="2090678"/>
            <a:ext cx="1558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6" name="Picture 5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48165" r="70642" b="35550"/>
          <a:stretch/>
        </p:blipFill>
        <p:spPr bwMode="auto">
          <a:xfrm>
            <a:off x="3581400" y="1498180"/>
            <a:ext cx="1041430" cy="600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3" t="7110" r="24312" b="76835"/>
          <a:stretch/>
        </p:blipFill>
        <p:spPr bwMode="auto">
          <a:xfrm>
            <a:off x="1219200" y="3124200"/>
            <a:ext cx="990600" cy="592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639291" y="2121795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2121795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9290" y="4234818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03338" y="4234344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Bb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5" name="Picture 34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48165" r="70642" b="35550"/>
          <a:stretch/>
        </p:blipFill>
        <p:spPr bwMode="auto">
          <a:xfrm>
            <a:off x="2589630" y="2768126"/>
            <a:ext cx="1041430" cy="600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48165" r="70642" b="35550"/>
          <a:stretch/>
        </p:blipFill>
        <p:spPr bwMode="auto">
          <a:xfrm>
            <a:off x="4853678" y="2768126"/>
            <a:ext cx="1041430" cy="600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48165" r="70642" b="35550"/>
          <a:stretch/>
        </p:blipFill>
        <p:spPr bwMode="auto">
          <a:xfrm>
            <a:off x="2589630" y="3633917"/>
            <a:ext cx="1041430" cy="600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http://study.com/cimages/multimages/16/500px-Punnett_homobrown_x_homoblu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48165" r="70642" b="35550"/>
          <a:stretch/>
        </p:blipFill>
        <p:spPr bwMode="auto">
          <a:xfrm>
            <a:off x="4853677" y="3633917"/>
            <a:ext cx="1041430" cy="600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781800" y="147546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Genotypes: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Bb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806045" y="3429000"/>
            <a:ext cx="1524000" cy="712884"/>
            <a:chOff x="6806045" y="3429000"/>
            <a:chExt cx="1524000" cy="712884"/>
          </a:xfrm>
        </p:grpSpPr>
        <p:sp>
          <p:nvSpPr>
            <p:cNvPr id="40" name="TextBox 39"/>
            <p:cNvSpPr txBox="1"/>
            <p:nvPr/>
          </p:nvSpPr>
          <p:spPr>
            <a:xfrm>
              <a:off x="6806045" y="34290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Phenotypes:</a:t>
              </a:r>
              <a:endParaRPr lang="en-US" sz="2000" dirty="0"/>
            </a:p>
          </p:txBody>
        </p:sp>
        <p:pic>
          <p:nvPicPr>
            <p:cNvPr id="41" name="Picture 40" descr="http://study.com/cimages/multimages/16/500px-Punnett_homobrown_x_homoblue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" t="48165" r="70642" b="35550"/>
            <a:stretch/>
          </p:blipFill>
          <p:spPr bwMode="auto">
            <a:xfrm>
              <a:off x="6806045" y="3841433"/>
              <a:ext cx="520715" cy="30045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990600" y="5181600"/>
            <a:ext cx="2590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Percentages: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Bb		100%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Brown eyes	100%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31" grpId="0"/>
      <p:bldP spid="32" grpId="0"/>
      <p:bldP spid="33" grpId="0"/>
      <p:bldP spid="34" grpId="0"/>
      <p:bldP spid="39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possible offspring of the following situation</a:t>
            </a:r>
          </a:p>
          <a:p>
            <a:pPr lvl="1"/>
            <a:r>
              <a:rPr lang="en-US" dirty="0" smtClean="0"/>
              <a:t>Heterozygous Brown (Hybrid)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Homozygous Blue (Pure)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724400" y="1676400"/>
            <a:ext cx="2438399" cy="600901"/>
            <a:chOff x="4419601" y="1159974"/>
            <a:chExt cx="2438399" cy="600901"/>
          </a:xfrm>
        </p:grpSpPr>
        <p:pic>
          <p:nvPicPr>
            <p:cNvPr id="25" name="Picture 24" descr="http://study.com/cimages/multimages/16/500px-Punnett_homobrown_x_homoblue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" t="48165" r="70642" b="35550"/>
            <a:stretch/>
          </p:blipFill>
          <p:spPr bwMode="auto">
            <a:xfrm>
              <a:off x="4419601" y="1159974"/>
              <a:ext cx="1041430" cy="6009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943600" y="127575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Bb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4400" y="2438400"/>
            <a:ext cx="2362200" cy="592626"/>
            <a:chOff x="4495800" y="2074374"/>
            <a:chExt cx="2362200" cy="592626"/>
          </a:xfrm>
        </p:grpSpPr>
        <p:pic>
          <p:nvPicPr>
            <p:cNvPr id="28" name="Picture 27" descr="http://study.com/cimages/multimages/16/500px-Punnett_homobrown_x_homoblue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3" t="7110" r="24312" b="76835"/>
            <a:stretch/>
          </p:blipFill>
          <p:spPr bwMode="auto">
            <a:xfrm>
              <a:off x="4495800" y="2074374"/>
              <a:ext cx="990600" cy="5926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943600" y="218602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45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432</TotalTime>
  <Words>969</Words>
  <Application>Microsoft Office PowerPoint</Application>
  <PresentationFormat>On-screen Show (4:3)</PresentationFormat>
  <Paragraphs>293</Paragraphs>
  <Slides>33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Origin</vt:lpstr>
      <vt:lpstr>Punnett Squares </vt:lpstr>
      <vt:lpstr>Genetics</vt:lpstr>
      <vt:lpstr>Homozygous vs. Heterozygous</vt:lpstr>
      <vt:lpstr>Genotype vs. Phenotype</vt:lpstr>
      <vt:lpstr>Punnett Squares</vt:lpstr>
      <vt:lpstr>Sex Determination</vt:lpstr>
      <vt:lpstr>Example 1</vt:lpstr>
      <vt:lpstr>Example 1</vt:lpstr>
      <vt:lpstr>Example 2</vt:lpstr>
      <vt:lpstr>Example 2</vt:lpstr>
      <vt:lpstr>Example 3</vt:lpstr>
      <vt:lpstr>Example 3</vt:lpstr>
      <vt:lpstr>Try your own</vt:lpstr>
      <vt:lpstr>PowerPoint Presentation</vt:lpstr>
      <vt:lpstr>How would you create a Punnett Square for this family? </vt:lpstr>
      <vt:lpstr>5 Steps of Punnett Square Problems</vt:lpstr>
      <vt:lpstr>5 Steps of Punnett Square Problems</vt:lpstr>
      <vt:lpstr>5 Steps of Punnett Square Problems</vt:lpstr>
      <vt:lpstr>Step 4: Determine which Punnett Square is accurate</vt:lpstr>
      <vt:lpstr>5 Steps of Punnett Square Problems</vt:lpstr>
      <vt:lpstr>How would you create a Punnett Square for this family? </vt:lpstr>
      <vt:lpstr>Step 1: Parent Genotypes</vt:lpstr>
      <vt:lpstr>Step 2: Determine what offspring are possible from these parents. </vt:lpstr>
      <vt:lpstr>Step 3: Create Punnett Squares for each possibility</vt:lpstr>
      <vt:lpstr>Step 4: Determine which Punnett Square is accurate</vt:lpstr>
      <vt:lpstr>Step 5: Confirm that you are correct. </vt:lpstr>
      <vt:lpstr>Summary</vt:lpstr>
      <vt:lpstr>Summary</vt:lpstr>
      <vt:lpstr>Summary</vt:lpstr>
      <vt:lpstr>How would you create a Punnett Square for this family? </vt:lpstr>
      <vt:lpstr>Possible Combinations</vt:lpstr>
      <vt:lpstr>Offspring Ratios</vt:lpstr>
      <vt:lpstr>Offspring Ratios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</dc:title>
  <dc:creator>WUHS</dc:creator>
  <cp:lastModifiedBy>Trevor Stoesz</cp:lastModifiedBy>
  <cp:revision>46</cp:revision>
  <dcterms:created xsi:type="dcterms:W3CDTF">2011-02-01T03:06:28Z</dcterms:created>
  <dcterms:modified xsi:type="dcterms:W3CDTF">2016-06-14T15:19:45Z</dcterms:modified>
</cp:coreProperties>
</file>