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Neutralization Reactions &amp; pH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171 #’s 1-5, 7-14  omit 12a</a:t>
            </a:r>
          </a:p>
          <a:p>
            <a:pPr lvl="1"/>
            <a:r>
              <a:rPr lang="en-US" dirty="0" smtClean="0"/>
              <a:t>(For #7&amp;13 identify only)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07975" y="104775"/>
            <a:ext cx="342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# 7&amp;13 identify only)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type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0" y="2525122"/>
            <a:ext cx="8761412" cy="12239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2800" dirty="0"/>
              <a:t>A neutralization reaction occurs when an acid </a:t>
            </a:r>
            <a:r>
              <a:rPr lang="en-CA" sz="2800" dirty="0" smtClean="0"/>
              <a:t>and </a:t>
            </a:r>
            <a:r>
              <a:rPr lang="en-CA" sz="2800" dirty="0"/>
              <a:t>a base react to </a:t>
            </a:r>
            <a:r>
              <a:rPr lang="en-CA" sz="2800" dirty="0" smtClean="0"/>
              <a:t>form products </a:t>
            </a:r>
            <a:r>
              <a:rPr lang="en-CA" sz="2800" dirty="0"/>
              <a:t>that have a </a:t>
            </a:r>
            <a:r>
              <a:rPr lang="en-CA" sz="2800" dirty="0" smtClean="0"/>
              <a:t>pH </a:t>
            </a:r>
            <a:r>
              <a:rPr lang="en-CA" sz="2800" dirty="0"/>
              <a:t>closer to 7 than either of the reactants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9084" y="4559892"/>
            <a:ext cx="1749424" cy="2286000"/>
            <a:chOff x="469084" y="4050437"/>
            <a:chExt cx="1749424" cy="2286000"/>
          </a:xfrm>
        </p:grpSpPr>
        <p:pic>
          <p:nvPicPr>
            <p:cNvPr id="1030" name="Picture 6" descr="Image result for Flas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84" y="4050437"/>
              <a:ext cx="1749424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8853" y="5342324"/>
              <a:ext cx="1294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HCl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pH=2.5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16366" y="4559892"/>
            <a:ext cx="2000249" cy="2286000"/>
            <a:chOff x="9916366" y="4050437"/>
            <a:chExt cx="2000249" cy="2286000"/>
          </a:xfrm>
        </p:grpSpPr>
        <p:pic>
          <p:nvPicPr>
            <p:cNvPr id="1032" name="Picture 8" descr="Image result for chemistry flas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366" y="4050437"/>
              <a:ext cx="2000249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217627" y="5342324"/>
              <a:ext cx="1397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NaOH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pH=12.5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93101" y="4559892"/>
            <a:ext cx="2000249" cy="2286000"/>
            <a:chOff x="4593101" y="4050437"/>
            <a:chExt cx="2000249" cy="2286000"/>
          </a:xfrm>
        </p:grpSpPr>
        <p:pic>
          <p:nvPicPr>
            <p:cNvPr id="1028" name="Picture 4" descr="Image result for Flas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101" y="4050437"/>
              <a:ext cx="2000249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94362" y="5685146"/>
              <a:ext cx="139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pH=7.5</a:t>
              </a:r>
              <a:endParaRPr lang="en-US" sz="2400" dirty="0"/>
            </a:p>
          </p:txBody>
        </p:sp>
      </p:grpSp>
      <p:cxnSp>
        <p:nvCxnSpPr>
          <p:cNvPr id="11" name="Straight Arrow Connector 10"/>
          <p:cNvCxnSpPr>
            <a:stCxn id="1030" idx="3"/>
          </p:cNvCxnSpPr>
          <p:nvPr/>
        </p:nvCxnSpPr>
        <p:spPr>
          <a:xfrm>
            <a:off x="2218508" y="5702892"/>
            <a:ext cx="202692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7766" y="5702892"/>
            <a:ext cx="211122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&amp; Base combine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1249"/>
            <a:ext cx="8761412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Acids form hydrogen ion in water 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Bases form hydroxide ions in water (OH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When the </a:t>
            </a:r>
            <a:r>
              <a:rPr lang="en-US" sz="2400" dirty="0"/>
              <a:t>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combines with the </a:t>
            </a:r>
            <a:r>
              <a:rPr lang="en-US" sz="2400" dirty="0"/>
              <a:t>OH</a:t>
            </a:r>
            <a:r>
              <a:rPr lang="en-US" sz="2400" baseline="30000" dirty="0"/>
              <a:t>-</a:t>
            </a:r>
            <a:r>
              <a:rPr lang="en-US" sz="2400" dirty="0" smtClean="0"/>
              <a:t>, what does it create?</a:t>
            </a:r>
          </a:p>
          <a:p>
            <a:endParaRPr lang="en-US" sz="2400" dirty="0"/>
          </a:p>
          <a:p>
            <a:r>
              <a:rPr lang="en-US" sz="2400" dirty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 + </a:t>
            </a:r>
            <a:r>
              <a:rPr lang="en-US" sz="2400" dirty="0"/>
              <a:t>OH</a:t>
            </a:r>
            <a:r>
              <a:rPr lang="en-US" sz="2400" baseline="30000" dirty="0"/>
              <a:t>- </a:t>
            </a:r>
            <a:r>
              <a:rPr lang="en-US" sz="2400" baseline="30000" dirty="0" smtClean="0"/>
              <a:t>  </a:t>
            </a:r>
            <a:r>
              <a:rPr lang="en-US" sz="2400" dirty="0" smtClean="0">
                <a:sym typeface="Wingdings" panose="05000000000000000000" pitchFamily="2" charset="2"/>
              </a:rPr>
              <a:t> HOH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What is HOH?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Rewritten it is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 -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3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the Products </a:t>
            </a:r>
            <a:br>
              <a:rPr lang="en-CA" dirty="0"/>
            </a:br>
            <a:r>
              <a:rPr lang="en-CA" dirty="0"/>
              <a:t>of 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3" y="2616563"/>
            <a:ext cx="7627103" cy="3416300"/>
          </a:xfrm>
        </p:spPr>
        <p:txBody>
          <a:bodyPr>
            <a:noAutofit/>
          </a:bodyPr>
          <a:lstStyle/>
          <a:p>
            <a:r>
              <a:rPr lang="en-CA" sz="2400" dirty="0"/>
              <a:t>If we know the reactants of a neutralization reaction, we can predict the </a:t>
            </a:r>
            <a:r>
              <a:rPr lang="en-CA" sz="2400" dirty="0" smtClean="0"/>
              <a:t>products</a:t>
            </a:r>
          </a:p>
          <a:p>
            <a:pPr marL="0" indent="0" algn="ctr">
              <a:buNone/>
            </a:pPr>
            <a:r>
              <a:rPr lang="en-CA" sz="2400" dirty="0" smtClean="0"/>
              <a:t>AB </a:t>
            </a:r>
            <a:r>
              <a:rPr lang="en-CA" sz="2400" dirty="0"/>
              <a:t>+ CD </a:t>
            </a:r>
            <a:r>
              <a:rPr lang="en-CA" sz="2400" dirty="0">
                <a:sym typeface="Wingdings" pitchFamily="2" charset="2"/>
              </a:rPr>
              <a:t> AD + CB</a:t>
            </a:r>
          </a:p>
          <a:p>
            <a:r>
              <a:rPr lang="en-CA" sz="2400" dirty="0">
                <a:sym typeface="Wingdings" pitchFamily="2" charset="2"/>
              </a:rPr>
              <a:t>For example:</a:t>
            </a:r>
          </a:p>
          <a:p>
            <a:pPr algn="ctr">
              <a:buNone/>
            </a:pPr>
            <a:r>
              <a:rPr lang="en-CA" sz="2400" dirty="0" err="1">
                <a:sym typeface="Wingdings" pitchFamily="2" charset="2"/>
              </a:rPr>
              <a:t>HCl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i="1" baseline="-25000" dirty="0">
                <a:sym typeface="Wingdings" pitchFamily="2" charset="2"/>
              </a:rPr>
              <a:t>(</a:t>
            </a:r>
            <a:r>
              <a:rPr lang="en-CA" sz="2400" i="1" baseline="-25000" dirty="0" err="1">
                <a:sym typeface="Wingdings" pitchFamily="2" charset="2"/>
              </a:rPr>
              <a:t>aq</a:t>
            </a:r>
            <a:r>
              <a:rPr lang="en-CA" sz="2400" i="1" baseline="-25000" dirty="0">
                <a:sym typeface="Wingdings" pitchFamily="2" charset="2"/>
              </a:rPr>
              <a:t>)</a:t>
            </a:r>
            <a:r>
              <a:rPr lang="en-CA" sz="2400" dirty="0">
                <a:sym typeface="Wingdings" pitchFamily="2" charset="2"/>
              </a:rPr>
              <a:t> + </a:t>
            </a:r>
            <a:r>
              <a:rPr lang="en-CA" sz="2400" dirty="0" err="1">
                <a:sym typeface="Wingdings" pitchFamily="2" charset="2"/>
              </a:rPr>
              <a:t>NaOH</a:t>
            </a:r>
            <a:r>
              <a:rPr lang="en-CA" sz="2400" dirty="0">
                <a:sym typeface="Wingdings" pitchFamily="2" charset="2"/>
              </a:rPr>
              <a:t> </a:t>
            </a:r>
            <a:r>
              <a:rPr lang="en-CA" sz="2400" i="1" baseline="-25000" dirty="0">
                <a:sym typeface="Wingdings" pitchFamily="2" charset="2"/>
              </a:rPr>
              <a:t>(</a:t>
            </a:r>
            <a:r>
              <a:rPr lang="en-CA" sz="2400" i="1" baseline="-25000" dirty="0" err="1">
                <a:sym typeface="Wingdings" pitchFamily="2" charset="2"/>
              </a:rPr>
              <a:t>aq</a:t>
            </a:r>
            <a:r>
              <a:rPr lang="en-CA" sz="2400" i="1" baseline="-25000" dirty="0">
                <a:sym typeface="Wingdings" pitchFamily="2" charset="2"/>
              </a:rPr>
              <a:t>)</a:t>
            </a:r>
            <a:r>
              <a:rPr lang="en-CA" sz="2400" dirty="0">
                <a:sym typeface="Wingdings" pitchFamily="2" charset="2"/>
              </a:rPr>
              <a:t>  </a:t>
            </a:r>
            <a:r>
              <a:rPr lang="en-CA" sz="2400" dirty="0" smtClean="0">
                <a:sym typeface="Wingdings" pitchFamily="2" charset="2"/>
              </a:rPr>
              <a:t>HOH </a:t>
            </a:r>
            <a:r>
              <a:rPr lang="en-CA" sz="2400" i="1" baseline="-25000" dirty="0">
                <a:sym typeface="Wingdings" pitchFamily="2" charset="2"/>
              </a:rPr>
              <a:t>(l)</a:t>
            </a:r>
            <a:r>
              <a:rPr lang="en-CA" sz="2400" dirty="0">
                <a:sym typeface="Wingdings" pitchFamily="2" charset="2"/>
              </a:rPr>
              <a:t> + </a:t>
            </a:r>
            <a:r>
              <a:rPr lang="en-CA" sz="2400" dirty="0" err="1">
                <a:sym typeface="Wingdings" pitchFamily="2" charset="2"/>
              </a:rPr>
              <a:t>NaCl</a:t>
            </a:r>
            <a:r>
              <a:rPr lang="en-CA" sz="2400" i="1" baseline="-25000" dirty="0">
                <a:sym typeface="Wingdings" pitchFamily="2" charset="2"/>
              </a:rPr>
              <a:t>(</a:t>
            </a:r>
            <a:r>
              <a:rPr lang="en-CA" sz="2400" i="1" baseline="-25000" dirty="0" err="1">
                <a:sym typeface="Wingdings" pitchFamily="2" charset="2"/>
              </a:rPr>
              <a:t>aq</a:t>
            </a:r>
            <a:r>
              <a:rPr lang="en-CA" sz="2400" i="1" baseline="-25000" dirty="0">
                <a:sym typeface="Wingdings" pitchFamily="2" charset="2"/>
              </a:rPr>
              <a:t>)</a:t>
            </a:r>
            <a:r>
              <a:rPr lang="en-CA" sz="2400" dirty="0">
                <a:sym typeface="Wingdings" pitchFamily="2" charset="2"/>
              </a:rPr>
              <a:t> </a:t>
            </a:r>
            <a:endParaRPr lang="en-CA" sz="2400" dirty="0" smtClean="0">
              <a:sym typeface="Wingdings" pitchFamily="2" charset="2"/>
            </a:endParaRPr>
          </a:p>
          <a:p>
            <a:pPr>
              <a:buNone/>
            </a:pPr>
            <a:endParaRPr lang="en-CA" sz="2400" dirty="0">
              <a:sym typeface="Wingdings" pitchFamily="2" charset="2"/>
            </a:endParaRPr>
          </a:p>
          <a:p>
            <a:r>
              <a:rPr lang="en-US" sz="2400" dirty="0" smtClean="0"/>
              <a:t>Mixing hydrochloric acid (</a:t>
            </a:r>
            <a:r>
              <a:rPr lang="en-US" sz="2400" dirty="0" err="1" smtClean="0"/>
              <a:t>HCl</a:t>
            </a:r>
            <a:r>
              <a:rPr lang="en-US" sz="2400" dirty="0" smtClean="0"/>
              <a:t>) &amp; Sodium Hydroxide (</a:t>
            </a:r>
            <a:r>
              <a:rPr lang="en-US" sz="2400" dirty="0" err="1" smtClean="0"/>
              <a:t>NaOH</a:t>
            </a:r>
            <a:r>
              <a:rPr lang="en-US" sz="2400" dirty="0" smtClean="0"/>
              <a:t>) makes salt water</a:t>
            </a:r>
          </a:p>
          <a:p>
            <a:r>
              <a:rPr lang="en-US" sz="2400" dirty="0" smtClean="0"/>
              <a:t>This is a type of double displacement reaction</a:t>
            </a:r>
            <a:endParaRPr lang="en-US" sz="2400" dirty="0"/>
          </a:p>
        </p:txBody>
      </p:sp>
      <p:pic>
        <p:nvPicPr>
          <p:cNvPr id="2050" name="Picture 2" descr="Image result for neutr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87" y="2616563"/>
            <a:ext cx="42862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16947"/>
            <a:ext cx="7680960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Try to predict the following</a:t>
            </a:r>
          </a:p>
          <a:p>
            <a:r>
              <a:rPr lang="en-CA" sz="2400" b="1" dirty="0" smtClean="0">
                <a:sym typeface="Wingdings" pitchFamily="2" charset="2"/>
              </a:rPr>
              <a:t>H</a:t>
            </a:r>
            <a:r>
              <a:rPr lang="en-CA" sz="2400" b="1" baseline="-25000" dirty="0" smtClean="0">
                <a:sym typeface="Wingdings" pitchFamily="2" charset="2"/>
              </a:rPr>
              <a:t>2</a:t>
            </a:r>
            <a:r>
              <a:rPr lang="en-CA" sz="2400" b="1" dirty="0" smtClean="0">
                <a:sym typeface="Wingdings" pitchFamily="2" charset="2"/>
              </a:rPr>
              <a:t>SO</a:t>
            </a:r>
            <a:r>
              <a:rPr lang="en-CA" sz="2400" b="1" baseline="-25000" dirty="0" smtClean="0">
                <a:sym typeface="Wingdings" pitchFamily="2" charset="2"/>
              </a:rPr>
              <a:t>4</a:t>
            </a:r>
            <a:r>
              <a:rPr lang="en-CA" sz="2400" b="1" dirty="0" smtClean="0">
                <a:sym typeface="Wingdings" pitchFamily="2" charset="2"/>
              </a:rPr>
              <a:t>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+ </a:t>
            </a:r>
            <a:r>
              <a:rPr lang="en-CA" sz="2400" b="1" dirty="0" smtClean="0">
                <a:sym typeface="Wingdings" pitchFamily="2" charset="2"/>
              </a:rPr>
              <a:t>KOH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dirty="0" smtClean="0">
                <a:sym typeface="Wingdings" pitchFamily="2" charset="2"/>
              </a:rPr>
              <a:t></a:t>
            </a:r>
          </a:p>
          <a:p>
            <a:r>
              <a:rPr lang="en-CA" sz="2400" b="1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CA" sz="2400" b="1" baseline="-25000" dirty="0">
                <a:sym typeface="Wingdings" pitchFamily="2" charset="2"/>
              </a:rPr>
              <a:t>2</a:t>
            </a:r>
            <a:r>
              <a:rPr lang="en-CA" sz="2400" b="1" dirty="0">
                <a:solidFill>
                  <a:srgbClr val="00B050"/>
                </a:solidFill>
                <a:sym typeface="Wingdings" pitchFamily="2" charset="2"/>
              </a:rPr>
              <a:t>SO</a:t>
            </a:r>
            <a:r>
              <a:rPr lang="en-CA" sz="2400" b="1" baseline="-25000" dirty="0">
                <a:solidFill>
                  <a:srgbClr val="00B050"/>
                </a:solidFill>
                <a:sym typeface="Wingdings" pitchFamily="2" charset="2"/>
              </a:rPr>
              <a:t>4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+ </a:t>
            </a:r>
            <a:r>
              <a:rPr lang="en-CA" sz="2400" b="1" dirty="0">
                <a:solidFill>
                  <a:srgbClr val="00B050"/>
                </a:solidFill>
                <a:sym typeface="Wingdings" pitchFamily="2" charset="2"/>
              </a:rPr>
              <a:t>K</a:t>
            </a:r>
            <a:r>
              <a:rPr lang="en-CA" sz="2400" b="1" dirty="0">
                <a:solidFill>
                  <a:srgbClr val="FF0000"/>
                </a:solidFill>
                <a:sym typeface="Wingdings" pitchFamily="2" charset="2"/>
              </a:rPr>
              <a:t>OH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</a:t>
            </a:r>
          </a:p>
          <a:p>
            <a:r>
              <a:rPr lang="en-CA" sz="2400" b="1" dirty="0">
                <a:sym typeface="Wingdings" pitchFamily="2" charset="2"/>
              </a:rPr>
              <a:t>H</a:t>
            </a:r>
            <a:r>
              <a:rPr lang="en-CA" sz="2400" b="1" baseline="-25000" dirty="0">
                <a:sym typeface="Wingdings" pitchFamily="2" charset="2"/>
              </a:rPr>
              <a:t>2</a:t>
            </a:r>
            <a:r>
              <a:rPr lang="en-CA" sz="2400" b="1" dirty="0">
                <a:sym typeface="Wingdings" pitchFamily="2" charset="2"/>
              </a:rPr>
              <a:t>SO</a:t>
            </a:r>
            <a:r>
              <a:rPr lang="en-CA" sz="2400" b="1" baseline="-25000" dirty="0">
                <a:sym typeface="Wingdings" pitchFamily="2" charset="2"/>
              </a:rPr>
              <a:t>4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+ KOH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dirty="0" smtClean="0">
                <a:sym typeface="Wingdings" pitchFamily="2" charset="2"/>
              </a:rPr>
              <a:t>  HOH </a:t>
            </a:r>
            <a:r>
              <a:rPr lang="en-CA" sz="2400" b="1" i="1" baseline="-25000" dirty="0" smtClean="0">
                <a:sym typeface="Wingdings" pitchFamily="2" charset="2"/>
              </a:rPr>
              <a:t>(l)</a:t>
            </a:r>
            <a:r>
              <a:rPr lang="en-CA" sz="2400" b="1" dirty="0" smtClean="0">
                <a:sym typeface="Wingdings" pitchFamily="2" charset="2"/>
              </a:rPr>
              <a:t> +  K</a:t>
            </a:r>
            <a:r>
              <a:rPr lang="en-CA" sz="2400" b="1" baseline="-25000" dirty="0" smtClean="0">
                <a:sym typeface="Wingdings" pitchFamily="2" charset="2"/>
              </a:rPr>
              <a:t>2</a:t>
            </a:r>
            <a:r>
              <a:rPr lang="en-CA" sz="2400" b="1" dirty="0" smtClean="0">
                <a:sym typeface="Wingdings" pitchFamily="2" charset="2"/>
              </a:rPr>
              <a:t>SO</a:t>
            </a:r>
            <a:r>
              <a:rPr lang="en-CA" sz="2400" b="1" baseline="-25000" dirty="0" smtClean="0">
                <a:sym typeface="Wingdings" pitchFamily="2" charset="2"/>
              </a:rPr>
              <a:t>4</a:t>
            </a:r>
            <a:r>
              <a:rPr lang="en-CA" sz="2400" b="1" i="1" baseline="-25000" dirty="0">
                <a:sym typeface="Wingdings" pitchFamily="2" charset="2"/>
              </a:rPr>
              <a:t> 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 smtClean="0">
                <a:sym typeface="Wingdings" pitchFamily="2" charset="2"/>
              </a:rPr>
              <a:t>)</a:t>
            </a:r>
          </a:p>
          <a:p>
            <a:r>
              <a:rPr lang="en-CA" sz="2400" dirty="0" smtClean="0">
                <a:sym typeface="Wingdings" pitchFamily="2" charset="2"/>
              </a:rPr>
              <a:t>Now Balance</a:t>
            </a:r>
          </a:p>
          <a:p>
            <a:r>
              <a:rPr lang="en-CA" sz="2400" b="1" dirty="0">
                <a:sym typeface="Wingdings" pitchFamily="2" charset="2"/>
              </a:rPr>
              <a:t>H</a:t>
            </a:r>
            <a:r>
              <a:rPr lang="en-CA" sz="2400" b="1" baseline="-25000" dirty="0">
                <a:sym typeface="Wingdings" pitchFamily="2" charset="2"/>
              </a:rPr>
              <a:t>2</a:t>
            </a:r>
            <a:r>
              <a:rPr lang="en-CA" sz="2400" b="1" dirty="0">
                <a:sym typeface="Wingdings" pitchFamily="2" charset="2"/>
              </a:rPr>
              <a:t>SO</a:t>
            </a:r>
            <a:r>
              <a:rPr lang="en-CA" sz="2400" b="1" baseline="-25000" dirty="0">
                <a:sym typeface="Wingdings" pitchFamily="2" charset="2"/>
              </a:rPr>
              <a:t>4</a:t>
            </a:r>
            <a:r>
              <a:rPr lang="en-CA" sz="2400" b="1" dirty="0">
                <a:sym typeface="Wingdings" pitchFamily="2" charset="2"/>
              </a:rPr>
              <a:t>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+ </a:t>
            </a:r>
            <a:r>
              <a:rPr lang="en-CA" sz="2400" b="1" dirty="0" smtClean="0">
                <a:sym typeface="Wingdings" pitchFamily="2" charset="2"/>
              </a:rPr>
              <a:t>2KOH </a:t>
            </a:r>
            <a:r>
              <a:rPr lang="en-CA" sz="2400" b="1" i="1" baseline="-25000" dirty="0">
                <a:sym typeface="Wingdings" pitchFamily="2" charset="2"/>
              </a:rPr>
              <a:t>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  <a:r>
              <a:rPr lang="en-CA" sz="2400" b="1" dirty="0">
                <a:sym typeface="Wingdings" pitchFamily="2" charset="2"/>
              </a:rPr>
              <a:t>   </a:t>
            </a:r>
            <a:r>
              <a:rPr lang="en-CA" sz="2400" b="1" dirty="0" smtClean="0">
                <a:sym typeface="Wingdings" pitchFamily="2" charset="2"/>
              </a:rPr>
              <a:t>2HOH </a:t>
            </a:r>
            <a:r>
              <a:rPr lang="en-CA" sz="2400" b="1" i="1" baseline="-25000" dirty="0">
                <a:sym typeface="Wingdings" pitchFamily="2" charset="2"/>
              </a:rPr>
              <a:t>(l)</a:t>
            </a:r>
            <a:r>
              <a:rPr lang="en-CA" sz="2400" b="1" dirty="0">
                <a:sym typeface="Wingdings" pitchFamily="2" charset="2"/>
              </a:rPr>
              <a:t> +  K</a:t>
            </a:r>
            <a:r>
              <a:rPr lang="en-CA" sz="2400" b="1" baseline="-25000" dirty="0">
                <a:sym typeface="Wingdings" pitchFamily="2" charset="2"/>
              </a:rPr>
              <a:t>2</a:t>
            </a:r>
            <a:r>
              <a:rPr lang="en-CA" sz="2400" b="1" dirty="0">
                <a:sym typeface="Wingdings" pitchFamily="2" charset="2"/>
              </a:rPr>
              <a:t>SO</a:t>
            </a:r>
            <a:r>
              <a:rPr lang="en-CA" sz="2400" b="1" baseline="-25000" dirty="0">
                <a:sym typeface="Wingdings" pitchFamily="2" charset="2"/>
              </a:rPr>
              <a:t>4</a:t>
            </a:r>
            <a:r>
              <a:rPr lang="en-CA" sz="2400" b="1" i="1" baseline="-25000" dirty="0">
                <a:sym typeface="Wingdings" pitchFamily="2" charset="2"/>
              </a:rPr>
              <a:t> (</a:t>
            </a:r>
            <a:r>
              <a:rPr lang="en-CA" sz="2400" b="1" i="1" baseline="-25000" dirty="0" err="1">
                <a:sym typeface="Wingdings" pitchFamily="2" charset="2"/>
              </a:rPr>
              <a:t>aq</a:t>
            </a:r>
            <a:r>
              <a:rPr lang="en-CA" sz="2400" b="1" i="1" baseline="-25000" dirty="0">
                <a:sym typeface="Wingdings" pitchFamily="2" charset="2"/>
              </a:rPr>
              <a:t>)</a:t>
            </a:r>
          </a:p>
          <a:p>
            <a:endParaRPr lang="en-CA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0960" y="5811051"/>
            <a:ext cx="216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known as a SALT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6244046" y="5617029"/>
            <a:ext cx="2519403" cy="19402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1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55752"/>
            <a:ext cx="6740434" cy="4084682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In March 2007 a train hauling 150 000 L of sulfuric acid derailed in </a:t>
            </a:r>
            <a:r>
              <a:rPr lang="en-CA" sz="2400" dirty="0" err="1"/>
              <a:t>Englehart</a:t>
            </a:r>
            <a:r>
              <a:rPr lang="en-CA" sz="2400" dirty="0"/>
              <a:t> northern Ontario.</a:t>
            </a:r>
          </a:p>
          <a:p>
            <a:r>
              <a:rPr lang="en-CA" sz="2400" dirty="0"/>
              <a:t>The sulfuric acid killed fish, and posed a threat to both humans and wildlife</a:t>
            </a:r>
          </a:p>
          <a:p>
            <a:r>
              <a:rPr lang="en-CA" sz="2400" dirty="0"/>
              <a:t>Emergency response crews added calcium </a:t>
            </a:r>
            <a:r>
              <a:rPr lang="en-CA" sz="2400" dirty="0" smtClean="0"/>
              <a:t>hydroxide Ca(OH)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(s</a:t>
            </a:r>
            <a:r>
              <a:rPr lang="en-CA" sz="2400" dirty="0"/>
              <a:t>) to the river to neutralize the acid</a:t>
            </a:r>
          </a:p>
          <a:p>
            <a:pPr>
              <a:buNone/>
            </a:pPr>
            <a:endParaRPr lang="en-CA" sz="2400" dirty="0"/>
          </a:p>
          <a:p>
            <a:pPr>
              <a:buNone/>
            </a:pPr>
            <a:r>
              <a:rPr lang="en-CA" sz="2400" dirty="0" smtClean="0">
                <a:sym typeface="Wingdings" pitchFamily="2" charset="2"/>
              </a:rPr>
              <a:t>Ca(OH)</a:t>
            </a:r>
            <a:r>
              <a:rPr lang="en-CA" sz="2400" baseline="-25000" dirty="0" smtClean="0">
                <a:sym typeface="Wingdings" pitchFamily="2" charset="2"/>
              </a:rPr>
              <a:t>2</a:t>
            </a:r>
            <a:r>
              <a:rPr lang="en-CA" sz="2400" dirty="0" smtClean="0">
                <a:sym typeface="Wingdings" pitchFamily="2" charset="2"/>
              </a:rPr>
              <a:t> </a:t>
            </a:r>
            <a:r>
              <a:rPr lang="en-CA" sz="2400" dirty="0">
                <a:sym typeface="Wingdings" pitchFamily="2" charset="2"/>
              </a:rPr>
              <a:t>+ H</a:t>
            </a:r>
            <a:r>
              <a:rPr lang="en-CA" sz="2400" baseline="-25000" dirty="0">
                <a:sym typeface="Wingdings" pitchFamily="2" charset="2"/>
              </a:rPr>
              <a:t>2</a:t>
            </a:r>
            <a:r>
              <a:rPr lang="en-CA" sz="2400" dirty="0">
                <a:sym typeface="Wingdings" pitchFamily="2" charset="2"/>
              </a:rPr>
              <a:t>SO</a:t>
            </a:r>
            <a:r>
              <a:rPr lang="en-CA" sz="2400" baseline="-25000" dirty="0">
                <a:sym typeface="Wingdings" pitchFamily="2" charset="2"/>
              </a:rPr>
              <a:t>4</a:t>
            </a:r>
            <a:r>
              <a:rPr lang="en-CA" sz="2400" dirty="0">
                <a:sym typeface="Wingdings" pitchFamily="2" charset="2"/>
              </a:rPr>
              <a:t>(</a:t>
            </a:r>
            <a:r>
              <a:rPr lang="en-CA" sz="2400" dirty="0" err="1">
                <a:sym typeface="Wingdings" pitchFamily="2" charset="2"/>
              </a:rPr>
              <a:t>aq</a:t>
            </a:r>
            <a:r>
              <a:rPr lang="en-CA" sz="2400" dirty="0">
                <a:sym typeface="Wingdings" pitchFamily="2" charset="2"/>
              </a:rPr>
              <a:t>)  2H</a:t>
            </a:r>
            <a:r>
              <a:rPr lang="en-CA" sz="2400" baseline="-25000" dirty="0">
                <a:sym typeface="Wingdings" pitchFamily="2" charset="2"/>
              </a:rPr>
              <a:t>2</a:t>
            </a:r>
            <a:r>
              <a:rPr lang="en-CA" sz="2400" dirty="0">
                <a:sym typeface="Wingdings" pitchFamily="2" charset="2"/>
              </a:rPr>
              <a:t>O(l) + CaSO</a:t>
            </a:r>
            <a:r>
              <a:rPr lang="en-CA" sz="2400" baseline="-25000" dirty="0">
                <a:sym typeface="Wingdings" pitchFamily="2" charset="2"/>
              </a:rPr>
              <a:t>4</a:t>
            </a:r>
            <a:r>
              <a:rPr lang="en-CA" sz="2400" dirty="0">
                <a:sym typeface="Wingdings" pitchFamily="2" charset="2"/>
              </a:rPr>
              <a:t>(</a:t>
            </a:r>
            <a:r>
              <a:rPr lang="en-CA" sz="2400" dirty="0" err="1">
                <a:sym typeface="Wingdings" pitchFamily="2" charset="2"/>
              </a:rPr>
              <a:t>aq</a:t>
            </a:r>
            <a:r>
              <a:rPr lang="en-CA" sz="2400" dirty="0">
                <a:sym typeface="Wingdings" pitchFamily="2" charset="2"/>
              </a:rPr>
              <a:t>)</a:t>
            </a:r>
          </a:p>
          <a:p>
            <a:endParaRPr lang="en-US" sz="2000" dirty="0"/>
          </a:p>
        </p:txBody>
      </p:sp>
      <p:pic>
        <p:nvPicPr>
          <p:cNvPr id="3074" name="Picture 2" descr="Image result for acid spi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0"/>
          <a:stretch/>
        </p:blipFill>
        <p:spPr bwMode="auto">
          <a:xfrm>
            <a:off x="6807555" y="3055053"/>
            <a:ext cx="5279861" cy="28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ibchem.com/IB16/Section07-acids/img/pH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82563"/>
            <a:ext cx="12205445" cy="36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2115" y="1881422"/>
            <a:ext cx="56612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Universal Indicator pH Scale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36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4" y="2577374"/>
            <a:ext cx="8761412" cy="34163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Each number on the scale represents a 10X change in strength.</a:t>
            </a:r>
          </a:p>
          <a:p>
            <a:pPr lvl="1"/>
            <a:r>
              <a:rPr lang="en-US" sz="2000" dirty="0" smtClean="0"/>
              <a:t>Examples</a:t>
            </a:r>
          </a:p>
          <a:p>
            <a:pPr lvl="1"/>
            <a:r>
              <a:rPr lang="en-US" sz="2000" dirty="0" smtClean="0"/>
              <a:t>pH of 5 is 10X stronger acid than a pH of 6</a:t>
            </a:r>
          </a:p>
          <a:p>
            <a:pPr lvl="1"/>
            <a:r>
              <a:rPr lang="en-US" sz="2000" dirty="0" smtClean="0"/>
              <a:t>pH of 4 is 10X stronger acid than a pH of 5</a:t>
            </a:r>
          </a:p>
          <a:p>
            <a:pPr lvl="2"/>
            <a:r>
              <a:rPr lang="en-US" sz="2000" dirty="0" smtClean="0"/>
              <a:t>So pH 4 is </a:t>
            </a:r>
            <a:r>
              <a:rPr lang="en-US" sz="2000" b="1" dirty="0" smtClean="0"/>
              <a:t>100X</a:t>
            </a:r>
            <a:r>
              <a:rPr lang="en-US" sz="2000" dirty="0" smtClean="0"/>
              <a:t> stronger than pH of 6</a:t>
            </a:r>
          </a:p>
          <a:p>
            <a:pPr lvl="1"/>
            <a:r>
              <a:rPr lang="en-US" sz="2000" dirty="0" smtClean="0"/>
              <a:t>pH of 10 is 10X stronger base than pH of 9</a:t>
            </a:r>
          </a:p>
          <a:p>
            <a:pPr lvl="1"/>
            <a:r>
              <a:rPr lang="en-US" sz="2000" dirty="0" smtClean="0"/>
              <a:t>pH of 9 is 10X stronger base than pH of 8</a:t>
            </a:r>
          </a:p>
          <a:p>
            <a:pPr lvl="2"/>
            <a:r>
              <a:rPr lang="en-US" sz="2000" dirty="0" smtClean="0"/>
              <a:t>So pH of 10 is 100X stronger than pH of 8</a:t>
            </a:r>
          </a:p>
          <a:p>
            <a:pPr lvl="1"/>
            <a:endParaRPr lang="en-US" dirty="0"/>
          </a:p>
        </p:txBody>
      </p:sp>
      <p:pic>
        <p:nvPicPr>
          <p:cNvPr id="1026" name="Picture 2" descr="Image result for ph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70" y="2913266"/>
            <a:ext cx="6043226" cy="39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4311"/>
            <a:ext cx="8761412" cy="3416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Try these</a:t>
            </a:r>
          </a:p>
          <a:p>
            <a:pPr lvl="1"/>
            <a:r>
              <a:rPr lang="en-US" sz="2000" dirty="0" smtClean="0"/>
              <a:t>How much stronger acid is pH 2 compared to pH 4</a:t>
            </a:r>
          </a:p>
          <a:p>
            <a:pPr lvl="1"/>
            <a:r>
              <a:rPr lang="en-US" sz="2000" dirty="0" smtClean="0"/>
              <a:t>How much stronger base is pH 14 compared to pH 13</a:t>
            </a:r>
          </a:p>
          <a:p>
            <a:pPr lvl="1"/>
            <a:r>
              <a:rPr lang="en-US" sz="2000" dirty="0" smtClean="0"/>
              <a:t>How much stronger acid is pH 0 compared to pH 4</a:t>
            </a:r>
          </a:p>
          <a:p>
            <a:pPr lvl="1"/>
            <a:r>
              <a:rPr lang="en-US" sz="2000" dirty="0" smtClean="0"/>
              <a:t>How much stronger base is pH 14 compared to pH 7</a:t>
            </a:r>
          </a:p>
          <a:p>
            <a:pPr lvl="2"/>
            <a:r>
              <a:rPr lang="en-US" sz="1800" dirty="0" smtClean="0"/>
              <a:t>Try all the above</a:t>
            </a:r>
          </a:p>
          <a:p>
            <a:pPr lvl="1"/>
            <a:r>
              <a:rPr lang="en-US" sz="2000" dirty="0" smtClean="0"/>
              <a:t>How much stronger on the pH scale is 14 compared to 0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04965" y="2985247"/>
            <a:ext cx="115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FF0000"/>
                </a:solidFill>
              </a:rPr>
              <a:t>100X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965" y="3406183"/>
            <a:ext cx="115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FF0000"/>
                </a:solidFill>
              </a:rPr>
              <a:t>10X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965" y="3906150"/>
            <a:ext cx="157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FF0000"/>
                </a:solidFill>
              </a:rPr>
              <a:t>10,000X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4965" y="4353361"/>
            <a:ext cx="231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2000" b="1" dirty="0" smtClean="0">
                <a:solidFill>
                  <a:srgbClr val="FF0000"/>
                </a:solidFill>
              </a:rPr>
              <a:t>10,000,000X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7176" y="5148132"/>
            <a:ext cx="354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ß"/>
            </a:pPr>
            <a:r>
              <a:rPr lang="en-US" sz="2000" b="1" dirty="0" smtClean="0">
                <a:solidFill>
                  <a:srgbClr val="FF0000"/>
                </a:solidFill>
              </a:rPr>
              <a:t>100,000,000,000,000X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100 trillion times stronger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330</TotalTime>
  <Words>474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Neutralization Reactions &amp; pH Scale</vt:lpstr>
      <vt:lpstr>One more type of reaction</vt:lpstr>
      <vt:lpstr>Acid &amp; Base combine</vt:lpstr>
      <vt:lpstr>Predicting the Products  of Neutralization Reactions</vt:lpstr>
      <vt:lpstr>PowerPoint Presentation</vt:lpstr>
      <vt:lpstr>Chemical Spills</vt:lpstr>
      <vt:lpstr>PowerPoint Presentation</vt:lpstr>
      <vt:lpstr>pH Scale</vt:lpstr>
      <vt:lpstr>pH Scale</vt:lpstr>
      <vt:lpstr>Assignment</vt:lpstr>
    </vt:vector>
  </TitlesOfParts>
  <Company>BLSD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Neutralization Reactions</dc:title>
  <dc:creator>Trevor Stoesz</dc:creator>
  <cp:lastModifiedBy>Trevor Stoesz</cp:lastModifiedBy>
  <cp:revision>15</cp:revision>
  <dcterms:created xsi:type="dcterms:W3CDTF">2016-12-02T16:15:58Z</dcterms:created>
  <dcterms:modified xsi:type="dcterms:W3CDTF">2017-04-26T15:55:54Z</dcterms:modified>
</cp:coreProperties>
</file>