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74" r:id="rId14"/>
    <p:sldId id="267" r:id="rId15"/>
    <p:sldId id="268" r:id="rId16"/>
    <p:sldId id="269" r:id="rId17"/>
    <p:sldId id="275" r:id="rId18"/>
    <p:sldId id="270" r:id="rId19"/>
    <p:sldId id="271" r:id="rId20"/>
    <p:sldId id="272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4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3650FFD-C296-4378-84D3-561506371DB4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704F15C-D9D1-46B8-AB6D-659659234C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2.mp4"/><Relationship Id="rId1" Type="http://schemas.openxmlformats.org/officeDocument/2006/relationships/video" Target="NULL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microsoft.com/office/2007/relationships/media" Target="../media/media1.mp4"/><Relationship Id="rId1" Type="http://schemas.openxmlformats.org/officeDocument/2006/relationships/video" Target="NUL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Chemical Reactions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3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the following chemical reactions are an example of decomposition</a:t>
            </a:r>
          </a:p>
          <a:p>
            <a:pPr lvl="1"/>
            <a:r>
              <a:rPr lang="en-US" dirty="0"/>
              <a:t>What is similar between each reaction</a:t>
            </a:r>
          </a:p>
          <a:p>
            <a:pPr lvl="2"/>
            <a:r>
              <a:rPr lang="en-US" dirty="0"/>
              <a:t>How can we classify a decomposition reaction vs. a different kind of reaction.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</a:t>
            </a:r>
          </a:p>
        </p:txBody>
      </p:sp>
    </p:spTree>
    <p:extLst>
      <p:ext uri="{BB962C8B-B14F-4D97-AF65-F5344CB8AC3E}">
        <p14:creationId xmlns:p14="http://schemas.microsoft.com/office/powerpoint/2010/main" val="217042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en-US" dirty="0"/>
              <a:t>Decomposition of water</a:t>
            </a:r>
          </a:p>
          <a:p>
            <a:pPr lvl="1"/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 (l)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+  H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endParaRPr lang="en-US" baseline="-25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Decomposition of Calcium carbonate (sea shells)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CaCO</a:t>
            </a:r>
            <a:r>
              <a:rPr lang="en-US" baseline="-25000" dirty="0">
                <a:sym typeface="Wingdings" panose="05000000000000000000" pitchFamily="2" charset="2"/>
              </a:rPr>
              <a:t>3 (s)</a:t>
            </a:r>
            <a:r>
              <a:rPr lang="en-US" dirty="0">
                <a:sym typeface="Wingdings" panose="05000000000000000000" pitchFamily="2" charset="2"/>
              </a:rPr>
              <a:t>    </a:t>
            </a:r>
            <a:r>
              <a:rPr lang="en-US" dirty="0" err="1">
                <a:sym typeface="Wingdings" panose="05000000000000000000" pitchFamily="2" charset="2"/>
              </a:rPr>
              <a:t>CaO</a:t>
            </a:r>
            <a:r>
              <a:rPr lang="en-US" baseline="-25000" dirty="0">
                <a:sym typeface="Wingdings" panose="05000000000000000000" pitchFamily="2" charset="2"/>
              </a:rPr>
              <a:t> (s)</a:t>
            </a:r>
            <a:r>
              <a:rPr lang="en-US" dirty="0">
                <a:sym typeface="Wingdings" panose="05000000000000000000" pitchFamily="2" charset="2"/>
              </a:rPr>
              <a:t>  +  CO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endParaRPr lang="en-US" baseline="-25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Decomposition of Hydrogen peroxide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2H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2 (l)</a:t>
            </a:r>
            <a:r>
              <a:rPr lang="en-US" dirty="0">
                <a:sym typeface="Wingdings" panose="05000000000000000000" pitchFamily="2" charset="2"/>
              </a:rPr>
              <a:t>    2H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 (l)</a:t>
            </a:r>
            <a:r>
              <a:rPr lang="en-US" dirty="0">
                <a:sym typeface="Wingdings" panose="05000000000000000000" pitchFamily="2" charset="2"/>
              </a:rPr>
              <a:t>  +  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endParaRPr lang="en-US" baseline="-25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Decomposition of Carbonic acid (found in pop)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CO</a:t>
            </a:r>
            <a:r>
              <a:rPr lang="en-US" baseline="-25000" dirty="0">
                <a:sym typeface="Wingdings" panose="05000000000000000000" pitchFamily="2" charset="2"/>
              </a:rPr>
              <a:t>3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</a:t>
            </a:r>
            <a:r>
              <a:rPr lang="en-US" dirty="0">
                <a:sym typeface="Wingdings" panose="05000000000000000000" pitchFamily="2" charset="2"/>
              </a:rPr>
              <a:t>    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 (l)</a:t>
            </a:r>
            <a:r>
              <a:rPr lang="en-US" dirty="0">
                <a:sym typeface="Wingdings" panose="05000000000000000000" pitchFamily="2" charset="2"/>
              </a:rPr>
              <a:t>  +  CO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- Examples</a:t>
            </a:r>
          </a:p>
        </p:txBody>
      </p:sp>
    </p:spTree>
    <p:extLst>
      <p:ext uri="{BB962C8B-B14F-4D97-AF65-F5344CB8AC3E}">
        <p14:creationId xmlns:p14="http://schemas.microsoft.com/office/powerpoint/2010/main" val="1106256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791200" y="3274868"/>
            <a:ext cx="533400" cy="533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648200" y="3307772"/>
            <a:ext cx="533400" cy="533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40232" y="3200400"/>
            <a:ext cx="682336" cy="6823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Decomposition - Properties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single complex reactant</a:t>
            </a:r>
          </a:p>
          <a:p>
            <a:r>
              <a:rPr lang="en-US" dirty="0"/>
              <a:t>2 relatively simple products</a:t>
            </a:r>
          </a:p>
          <a:p>
            <a:r>
              <a:rPr lang="en-US" dirty="0"/>
              <a:t>Opposite of a synthesis reaction</a:t>
            </a:r>
          </a:p>
          <a:p>
            <a:r>
              <a:rPr lang="en-US" dirty="0"/>
              <a:t>General equation</a:t>
            </a:r>
          </a:p>
          <a:p>
            <a:pPr marL="109728" indent="0" algn="ctr">
              <a:buNone/>
            </a:pPr>
            <a:r>
              <a:rPr lang="en-US" dirty="0"/>
              <a:t>  AX   </a:t>
            </a:r>
            <a:r>
              <a:rPr lang="en-US" dirty="0">
                <a:sym typeface="Wingdings" panose="05000000000000000000" pitchFamily="2" charset="2"/>
              </a:rPr>
              <a:t>   A   +   X</a:t>
            </a:r>
          </a:p>
          <a:p>
            <a:pPr marL="393192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393192" lvl="1" indent="0" algn="ctr">
              <a:buNone/>
            </a:pPr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 (l)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+  H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endParaRPr lang="en-US" baseline="-25000" dirty="0">
              <a:sym typeface="Wingdings" panose="05000000000000000000" pitchFamily="2" charset="2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7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nthesis Reaction">
            <a:hlinkClick r:id="" action="ppaction://media"/>
            <a:extLst>
              <a:ext uri="{FF2B5EF4-FFF2-40B4-BE49-F238E27FC236}">
                <a16:creationId xmlns:a16="http://schemas.microsoft.com/office/drawing/2014/main" id="{D9A83682-CDC5-440B-8905-AC9767FD3D32}"/>
              </a:ext>
            </a:extLst>
          </p:cNvPr>
          <p:cNvPicPr>
            <a:picLocks noGrp="1" noChangeAspect="1"/>
          </p:cNvPicPr>
          <p:nvPr>
            <p:ph idx="1"/>
            <a:videoFile r:link="rId1"/>
            <p:extLst>
              <p:ext uri="{DAA4B4D4-6D71-4841-9C94-3DE7FCFB9230}">
                <p14:media xmlns:p14="http://schemas.microsoft.com/office/powerpoint/2010/main" r:embed="rId2">
                  <p14:trim end="5844.9583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 rot="10800000">
            <a:off x="457200" y="1687513"/>
            <a:ext cx="8229600" cy="4114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70B0D1-97C7-415B-B1A9-BCC00B650EED}"/>
              </a:ext>
            </a:extLst>
          </p:cNvPr>
          <p:cNvSpPr/>
          <p:nvPr/>
        </p:nvSpPr>
        <p:spPr>
          <a:xfrm>
            <a:off x="2286000" y="3581400"/>
            <a:ext cx="2286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F3A0CA-2624-45E0-AA1C-FC7AD539C5D3}"/>
              </a:ext>
            </a:extLst>
          </p:cNvPr>
          <p:cNvCxnSpPr/>
          <p:nvPr/>
        </p:nvCxnSpPr>
        <p:spPr>
          <a:xfrm>
            <a:off x="2514600" y="4038600"/>
            <a:ext cx="17526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75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the following chemical reactions are an example of single displacement</a:t>
            </a:r>
          </a:p>
          <a:p>
            <a:pPr lvl="1"/>
            <a:r>
              <a:rPr lang="en-US" dirty="0"/>
              <a:t>What is similar between each reaction</a:t>
            </a:r>
          </a:p>
          <a:p>
            <a:pPr lvl="2"/>
            <a:r>
              <a:rPr lang="en-US" dirty="0"/>
              <a:t>How can we classify a Single Displacement reaction vs. a different kind of reaction.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Displacement</a:t>
            </a:r>
          </a:p>
        </p:txBody>
      </p:sp>
    </p:spTree>
    <p:extLst>
      <p:ext uri="{BB962C8B-B14F-4D97-AF65-F5344CB8AC3E}">
        <p14:creationId xmlns:p14="http://schemas.microsoft.com/office/powerpoint/2010/main" val="26961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525963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baseline="-25000" dirty="0"/>
              <a:t>2 (g)</a:t>
            </a:r>
            <a:r>
              <a:rPr lang="en-US" dirty="0"/>
              <a:t>  +  2KI</a:t>
            </a:r>
            <a:r>
              <a:rPr lang="en-US" baseline="-25000" dirty="0"/>
              <a:t> 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I</a:t>
            </a:r>
            <a:r>
              <a:rPr lang="en-US" baseline="-25000" dirty="0">
                <a:sym typeface="Wingdings" panose="05000000000000000000" pitchFamily="2" charset="2"/>
              </a:rPr>
              <a:t>2 (l)</a:t>
            </a:r>
            <a:r>
              <a:rPr lang="en-US" dirty="0">
                <a:sym typeface="Wingdings" panose="05000000000000000000" pitchFamily="2" charset="2"/>
              </a:rPr>
              <a:t>  +  2KF</a:t>
            </a:r>
            <a:r>
              <a:rPr lang="en-US" baseline="-25000" dirty="0">
                <a:sym typeface="Wingdings" panose="05000000000000000000" pitchFamily="2" charset="2"/>
              </a:rPr>
              <a:t>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</a:t>
            </a:r>
            <a:endParaRPr lang="en-US" baseline="-25000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Cu</a:t>
            </a:r>
            <a:r>
              <a:rPr lang="en-US" baseline="-25000" dirty="0"/>
              <a:t> (s)</a:t>
            </a:r>
            <a:r>
              <a:rPr lang="en-US" dirty="0"/>
              <a:t>  +  2AgNO</a:t>
            </a:r>
            <a:r>
              <a:rPr lang="en-US" baseline="-25000" dirty="0"/>
              <a:t>3 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2Ag</a:t>
            </a:r>
            <a:r>
              <a:rPr lang="en-US" baseline="-25000" dirty="0">
                <a:sym typeface="Wingdings" panose="05000000000000000000" pitchFamily="2" charset="2"/>
              </a:rPr>
              <a:t> (s)</a:t>
            </a:r>
            <a:r>
              <a:rPr lang="en-US" dirty="0">
                <a:sym typeface="Wingdings" panose="05000000000000000000" pitchFamily="2" charset="2"/>
              </a:rPr>
              <a:t>  +  Cu(NO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</a:t>
            </a:r>
          </a:p>
          <a:p>
            <a:pPr marL="109728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Mg</a:t>
            </a:r>
            <a:r>
              <a:rPr lang="en-US" baseline="-25000" dirty="0">
                <a:sym typeface="Wingdings" panose="05000000000000000000" pitchFamily="2" charset="2"/>
              </a:rPr>
              <a:t> (s)</a:t>
            </a:r>
            <a:r>
              <a:rPr lang="en-US" dirty="0">
                <a:sym typeface="Wingdings" panose="05000000000000000000" pitchFamily="2" charset="2"/>
              </a:rPr>
              <a:t>  +  2HCl</a:t>
            </a:r>
            <a:r>
              <a:rPr lang="en-US" baseline="-25000" dirty="0">
                <a:sym typeface="Wingdings" panose="05000000000000000000" pitchFamily="2" charset="2"/>
              </a:rPr>
              <a:t>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</a:t>
            </a:r>
            <a:r>
              <a:rPr lang="en-US" dirty="0">
                <a:sym typeface="Wingdings" panose="05000000000000000000" pitchFamily="2" charset="2"/>
              </a:rPr>
              <a:t>    MgCl</a:t>
            </a:r>
            <a:r>
              <a:rPr lang="en-US" baseline="-25000" dirty="0">
                <a:sym typeface="Wingdings" panose="05000000000000000000" pitchFamily="2" charset="2"/>
              </a:rPr>
              <a:t>2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</a:t>
            </a:r>
            <a:r>
              <a:rPr lang="en-US" dirty="0">
                <a:sym typeface="Wingdings" panose="05000000000000000000" pitchFamily="2" charset="2"/>
              </a:rPr>
              <a:t>  +  H</a:t>
            </a:r>
            <a:r>
              <a:rPr lang="en-US" baseline="-25000" dirty="0">
                <a:sym typeface="Wingdings" panose="05000000000000000000" pitchFamily="2" charset="2"/>
              </a:rPr>
              <a:t>2 (g)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Single Displacement - Examples</a:t>
            </a:r>
          </a:p>
        </p:txBody>
      </p:sp>
    </p:spTree>
    <p:extLst>
      <p:ext uri="{BB962C8B-B14F-4D97-AF65-F5344CB8AC3E}">
        <p14:creationId xmlns:p14="http://schemas.microsoft.com/office/powerpoint/2010/main" val="160566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reactants</a:t>
            </a:r>
          </a:p>
          <a:p>
            <a:r>
              <a:rPr lang="en-US" dirty="0"/>
              <a:t>2 products</a:t>
            </a:r>
          </a:p>
          <a:p>
            <a:r>
              <a:rPr lang="en-US" dirty="0"/>
              <a:t>One element changes places with another element in a compound</a:t>
            </a:r>
          </a:p>
          <a:p>
            <a:r>
              <a:rPr lang="en-US" dirty="0"/>
              <a:t>General equation</a:t>
            </a:r>
          </a:p>
          <a:p>
            <a:pPr marL="109728" indent="0" algn="ctr">
              <a:buNone/>
            </a:pPr>
            <a:r>
              <a:rPr lang="en-US" dirty="0"/>
              <a:t>A      +      BX      </a:t>
            </a:r>
            <a:r>
              <a:rPr lang="en-US" dirty="0">
                <a:sym typeface="Wingdings" panose="05000000000000000000" pitchFamily="2" charset="2"/>
              </a:rPr>
              <a:t>      B      +      AX</a:t>
            </a:r>
          </a:p>
          <a:p>
            <a:pPr marL="109728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09728" indent="0" algn="ctr">
              <a:buNone/>
            </a:pPr>
            <a:r>
              <a:rPr lang="en-US" dirty="0"/>
              <a:t>Cu</a:t>
            </a:r>
            <a:r>
              <a:rPr lang="en-US" baseline="-25000" dirty="0"/>
              <a:t> (s)</a:t>
            </a:r>
            <a:r>
              <a:rPr lang="en-US" dirty="0"/>
              <a:t>  +  2AgNO</a:t>
            </a:r>
            <a:r>
              <a:rPr lang="en-US" baseline="-25000" dirty="0"/>
              <a:t>3 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2Ag</a:t>
            </a:r>
            <a:r>
              <a:rPr lang="en-US" baseline="-25000" dirty="0">
                <a:sym typeface="Wingdings" panose="05000000000000000000" pitchFamily="2" charset="2"/>
              </a:rPr>
              <a:t> (s)</a:t>
            </a:r>
            <a:r>
              <a:rPr lang="en-US" dirty="0">
                <a:sym typeface="Wingdings" panose="05000000000000000000" pitchFamily="2" charset="2"/>
              </a:rPr>
              <a:t>  +  Cu(NO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</a:t>
            </a:r>
          </a:p>
          <a:p>
            <a:pPr marL="109728" indent="0" algn="ct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Single Displacement - Properties</a:t>
            </a:r>
          </a:p>
        </p:txBody>
      </p:sp>
    </p:spTree>
    <p:extLst>
      <p:ext uri="{BB962C8B-B14F-4D97-AF65-F5344CB8AC3E}">
        <p14:creationId xmlns:p14="http://schemas.microsoft.com/office/powerpoint/2010/main" val="7704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Single Displacement - Properties</a:t>
            </a:r>
          </a:p>
        </p:txBody>
      </p:sp>
      <p:sp>
        <p:nvSpPr>
          <p:cNvPr id="4" name="Oval 3"/>
          <p:cNvSpPr/>
          <p:nvPr/>
        </p:nvSpPr>
        <p:spPr>
          <a:xfrm>
            <a:off x="1371600" y="3657600"/>
            <a:ext cx="682336" cy="68233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71800" y="3657600"/>
            <a:ext cx="682336" cy="68233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4136" y="3638550"/>
            <a:ext cx="682336" cy="68233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reactants</a:t>
            </a:r>
          </a:p>
          <a:p>
            <a:r>
              <a:rPr lang="en-US" dirty="0"/>
              <a:t>2 products</a:t>
            </a:r>
          </a:p>
          <a:p>
            <a:r>
              <a:rPr lang="en-US" dirty="0"/>
              <a:t>One element changes places with another element in a compound</a:t>
            </a:r>
          </a:p>
          <a:p>
            <a:r>
              <a:rPr lang="en-US" dirty="0"/>
              <a:t>General equation</a:t>
            </a:r>
          </a:p>
          <a:p>
            <a:pPr marL="109728" indent="0" algn="ctr">
              <a:buNone/>
            </a:pPr>
            <a:r>
              <a:rPr lang="en-US" dirty="0"/>
              <a:t>A      +      BX      </a:t>
            </a:r>
            <a:r>
              <a:rPr lang="en-US" dirty="0">
                <a:sym typeface="Wingdings" panose="05000000000000000000" pitchFamily="2" charset="2"/>
              </a:rPr>
              <a:t>      B      +      AX</a:t>
            </a:r>
          </a:p>
          <a:p>
            <a:pPr marL="109728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09728" indent="0" algn="ctr">
              <a:buNone/>
            </a:pPr>
            <a:r>
              <a:rPr lang="en-US" dirty="0"/>
              <a:t>Cu</a:t>
            </a:r>
            <a:r>
              <a:rPr lang="en-US" baseline="-25000" dirty="0"/>
              <a:t> (s)</a:t>
            </a:r>
            <a:r>
              <a:rPr lang="en-US" dirty="0"/>
              <a:t>  +  2AgNO</a:t>
            </a:r>
            <a:r>
              <a:rPr lang="en-US" baseline="-25000" dirty="0"/>
              <a:t>3 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2Ag</a:t>
            </a:r>
            <a:r>
              <a:rPr lang="en-US" baseline="-25000" dirty="0">
                <a:sym typeface="Wingdings" panose="05000000000000000000" pitchFamily="2" charset="2"/>
              </a:rPr>
              <a:t> (s)</a:t>
            </a:r>
            <a:r>
              <a:rPr lang="en-US" dirty="0">
                <a:sym typeface="Wingdings" panose="05000000000000000000" pitchFamily="2" charset="2"/>
              </a:rPr>
              <a:t>  +  Cu(NO</a:t>
            </a:r>
            <a:r>
              <a:rPr lang="en-US" baseline="-25000" dirty="0">
                <a:sym typeface="Wingdings" panose="05000000000000000000" pitchFamily="2" charset="2"/>
              </a:rPr>
              <a:t>3</a:t>
            </a:r>
            <a:r>
              <a:rPr lang="en-US" dirty="0">
                <a:sym typeface="Wingdings" panose="05000000000000000000" pitchFamily="2" charset="2"/>
              </a:rPr>
              <a:t>)</a:t>
            </a:r>
            <a:r>
              <a:rPr lang="en-US" baseline="-25000" dirty="0">
                <a:sym typeface="Wingdings" panose="05000000000000000000" pitchFamily="2" charset="2"/>
              </a:rPr>
              <a:t>2 (</a:t>
            </a:r>
            <a:r>
              <a:rPr lang="en-US" baseline="-25000" dirty="0" err="1">
                <a:sym typeface="Wingdings" panose="05000000000000000000" pitchFamily="2" charset="2"/>
              </a:rPr>
              <a:t>aq</a:t>
            </a:r>
            <a:r>
              <a:rPr lang="en-US" baseline="-25000" dirty="0">
                <a:sym typeface="Wingdings" panose="05000000000000000000" pitchFamily="2" charset="2"/>
              </a:rPr>
              <a:t>)</a:t>
            </a:r>
          </a:p>
          <a:p>
            <a:pPr marL="109728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7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15955 0.05209 C 0.19288 0.06389 0.24305 0.07037 0.29531 0.07037 C 0.35468 0.07037 0.40225 0.06389 0.43559 0.05209 L 0.596 -1.85185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351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0.06354 -0.0618 C 0.07691 -0.07569 0.09687 -0.0831 0.1177 -0.0831 C 0.14132 -0.0831 0.16041 -0.07569 0.17378 -0.0618 L 0.23767 -1.85185E-6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75" y="-41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07407E-6 L 0.10833 -0.06805 C 0.13108 -0.08333 0.1651 -0.09143 0.20052 -0.09143 C 0.24097 -0.09143 0.27326 -0.08333 0.29601 -0.06805 L 0.40469 -4.07407E-6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26" y="-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the following chemical reactions are an example of double displacement</a:t>
            </a:r>
          </a:p>
          <a:p>
            <a:pPr lvl="1"/>
            <a:r>
              <a:rPr lang="en-US" dirty="0"/>
              <a:t>What is similar between each reaction</a:t>
            </a:r>
          </a:p>
          <a:p>
            <a:pPr lvl="2"/>
            <a:r>
              <a:rPr lang="en-US" dirty="0"/>
              <a:t>How can we classify a Double Displacement reaction vs. a different kind of reaction.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Displacement</a:t>
            </a:r>
          </a:p>
        </p:txBody>
      </p:sp>
    </p:spTree>
    <p:extLst>
      <p:ext uri="{BB962C8B-B14F-4D97-AF65-F5344CB8AC3E}">
        <p14:creationId xmlns:p14="http://schemas.microsoft.com/office/powerpoint/2010/main" val="18320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+ 2HCl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 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(g)</a:t>
            </a:r>
            <a:r>
              <a:rPr lang="en-US" dirty="0"/>
              <a:t> + 2NaCl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dirty="0"/>
              <a:t>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</a:t>
            </a:r>
            <a:r>
              <a:rPr lang="en-US" dirty="0" err="1"/>
              <a:t>NaOH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 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dirty="0" err="1"/>
              <a:t>NaCl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NH</a:t>
            </a:r>
            <a:r>
              <a:rPr lang="en-US" baseline="-25000" dirty="0"/>
              <a:t>4</a:t>
            </a:r>
            <a:r>
              <a:rPr lang="en-US" dirty="0"/>
              <a:t>OH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+ 2HCl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 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dirty="0"/>
              <a:t>2NaCl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(NH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FeSO</a:t>
            </a:r>
            <a:r>
              <a:rPr lang="en-US" baseline="-25000" dirty="0"/>
              <a:t>4(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dirty="0" err="1"/>
              <a:t>FeS</a:t>
            </a:r>
            <a:r>
              <a:rPr lang="en-US" baseline="-25000" dirty="0"/>
              <a:t>(s)</a:t>
            </a:r>
            <a:r>
              <a:rPr lang="en-US" dirty="0"/>
              <a:t> + (NH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Double Displacement - Examples</a:t>
            </a:r>
          </a:p>
        </p:txBody>
      </p:sp>
    </p:spTree>
    <p:extLst>
      <p:ext uri="{BB962C8B-B14F-4D97-AF65-F5344CB8AC3E}">
        <p14:creationId xmlns:p14="http://schemas.microsoft.com/office/powerpoint/2010/main" val="298791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Combustion</a:t>
            </a:r>
          </a:p>
          <a:p>
            <a:r>
              <a:rPr lang="en-US" dirty="0"/>
              <a:t>Synthesis</a:t>
            </a:r>
          </a:p>
          <a:p>
            <a:r>
              <a:rPr lang="en-US" dirty="0"/>
              <a:t>Decomposition</a:t>
            </a:r>
          </a:p>
          <a:p>
            <a:r>
              <a:rPr lang="en-US" dirty="0"/>
              <a:t>Single Displacement</a:t>
            </a:r>
          </a:p>
          <a:p>
            <a:r>
              <a:rPr lang="en-US" dirty="0"/>
              <a:t>Double Displacement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Types of reactions</a:t>
            </a:r>
          </a:p>
        </p:txBody>
      </p:sp>
    </p:spTree>
    <p:extLst>
      <p:ext uri="{BB962C8B-B14F-4D97-AF65-F5344CB8AC3E}">
        <p14:creationId xmlns:p14="http://schemas.microsoft.com/office/powerpoint/2010/main" val="258688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Reactants</a:t>
            </a:r>
          </a:p>
          <a:p>
            <a:r>
              <a:rPr lang="en-US" dirty="0"/>
              <a:t>2 Products</a:t>
            </a:r>
          </a:p>
          <a:p>
            <a:r>
              <a:rPr lang="en-US" dirty="0" err="1"/>
              <a:t>Cations</a:t>
            </a:r>
            <a:r>
              <a:rPr lang="en-US" dirty="0"/>
              <a:t> in 2 different chemicals change places</a:t>
            </a:r>
          </a:p>
          <a:p>
            <a:r>
              <a:rPr lang="en-US" dirty="0"/>
              <a:t>General equation</a:t>
            </a:r>
          </a:p>
          <a:p>
            <a:pPr marL="109728" indent="0" algn="ctr">
              <a:buNone/>
            </a:pPr>
            <a:r>
              <a:rPr lang="en-US" dirty="0"/>
              <a:t>AX     +     BY      </a:t>
            </a:r>
            <a:r>
              <a:rPr lang="en-US" dirty="0">
                <a:sym typeface="Wingdings" panose="05000000000000000000" pitchFamily="2" charset="2"/>
              </a:rPr>
              <a:t>     AY     +     BX</a:t>
            </a:r>
          </a:p>
          <a:p>
            <a:pPr marL="109728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09728" indent="0" algn="ctr">
              <a:buNone/>
            </a:pP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+ 2HCl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 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(g)</a:t>
            </a:r>
            <a:r>
              <a:rPr lang="en-US" dirty="0"/>
              <a:t> + 2NaCl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</a:p>
          <a:p>
            <a:pPr marL="109728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Double Displacement -Properties</a:t>
            </a:r>
          </a:p>
        </p:txBody>
      </p:sp>
    </p:spTree>
    <p:extLst>
      <p:ext uri="{BB962C8B-B14F-4D97-AF65-F5344CB8AC3E}">
        <p14:creationId xmlns:p14="http://schemas.microsoft.com/office/powerpoint/2010/main" val="40557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/>
              <a:t>Double Displacement -Properties</a:t>
            </a:r>
          </a:p>
        </p:txBody>
      </p:sp>
      <p:sp>
        <p:nvSpPr>
          <p:cNvPr id="4" name="Oval 3"/>
          <p:cNvSpPr/>
          <p:nvPr/>
        </p:nvSpPr>
        <p:spPr>
          <a:xfrm>
            <a:off x="1219200" y="3657600"/>
            <a:ext cx="682336" cy="68233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951018" y="3629891"/>
            <a:ext cx="682336" cy="68233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72095" y="3657600"/>
            <a:ext cx="682336" cy="68233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633354" y="3631623"/>
            <a:ext cx="682336" cy="682336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Reactants</a:t>
            </a:r>
          </a:p>
          <a:p>
            <a:r>
              <a:rPr lang="en-US" dirty="0"/>
              <a:t>2 Products</a:t>
            </a:r>
          </a:p>
          <a:p>
            <a:r>
              <a:rPr lang="en-US" dirty="0" err="1"/>
              <a:t>Cations</a:t>
            </a:r>
            <a:r>
              <a:rPr lang="en-US" dirty="0"/>
              <a:t> in 2 different chemicals change places</a:t>
            </a:r>
          </a:p>
          <a:p>
            <a:r>
              <a:rPr lang="en-US" dirty="0"/>
              <a:t>General equation</a:t>
            </a:r>
          </a:p>
          <a:p>
            <a:pPr marL="109728" indent="0" algn="ctr">
              <a:buNone/>
            </a:pPr>
            <a:r>
              <a:rPr lang="en-US" dirty="0"/>
              <a:t>AX     +     BY      </a:t>
            </a:r>
            <a:r>
              <a:rPr lang="en-US" dirty="0">
                <a:sym typeface="Wingdings" panose="05000000000000000000" pitchFamily="2" charset="2"/>
              </a:rPr>
              <a:t>     AY     +     BX</a:t>
            </a:r>
          </a:p>
          <a:p>
            <a:pPr marL="109728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09728" indent="0" algn="ctr">
              <a:buNone/>
            </a:pPr>
            <a:r>
              <a:rPr lang="en-US" dirty="0"/>
              <a:t>Na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  <a:r>
              <a:rPr lang="en-US" dirty="0"/>
              <a:t> + 2HCl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 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 </a:t>
            </a:r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</a:t>
            </a:r>
            <a:r>
              <a:rPr lang="en-US" baseline="-25000" dirty="0"/>
              <a:t>(g)</a:t>
            </a:r>
            <a:r>
              <a:rPr lang="en-US" dirty="0"/>
              <a:t> + 2NaCl</a:t>
            </a:r>
            <a:r>
              <a:rPr lang="en-US" baseline="-25000" dirty="0"/>
              <a:t>(</a:t>
            </a:r>
            <a:r>
              <a:rPr lang="en-US" baseline="-25000" dirty="0" err="1"/>
              <a:t>aq</a:t>
            </a:r>
            <a:r>
              <a:rPr lang="en-US" baseline="-25000" dirty="0"/>
              <a:t>)</a:t>
            </a:r>
          </a:p>
          <a:p>
            <a:pPr marL="109728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78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0532 L 0.11059 0.03866 C 0.13368 0.04838 0.1684 0.05394 0.20451 0.05394 C 0.24583 0.05394 0.27882 0.04838 0.30191 0.03866 L 0.41267 -0.00532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25" y="296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0532 L 0.16632 0.03033 C 0.19966 0.03843 0.24931 0.04283 0.30105 0.04283 C 0.36007 0.04283 0.4073 0.03843 0.44063 0.03033 L 0.59931 -0.00532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66" y="240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11111E-6 L 0.11562 -0.04167 C 0.13993 -0.05093 0.17621 -0.05556 0.21389 -0.05556 C 0.25712 -0.05556 0.29149 -0.05093 0.3158 -0.04167 L 0.4316 1.11111E-6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80" y="-27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05747 -0.04074 C 0.06962 -0.04977 0.08768 -0.05417 0.1066 -0.05417 C 0.12813 -0.05417 0.14532 -0.04977 0.15747 -0.04074 L 0.21528 0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4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the following chemical reactions are an example of combustion</a:t>
            </a:r>
          </a:p>
          <a:p>
            <a:pPr lvl="1"/>
            <a:r>
              <a:rPr lang="en-US" dirty="0"/>
              <a:t>What is similar between each reaction</a:t>
            </a:r>
          </a:p>
          <a:p>
            <a:pPr lvl="2"/>
            <a:r>
              <a:rPr lang="en-US" dirty="0"/>
              <a:t>How can we classify a Combustion reaction vs. a different kind of reaction.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Combustion</a:t>
            </a:r>
          </a:p>
        </p:txBody>
      </p:sp>
    </p:spTree>
    <p:extLst>
      <p:ext uri="{BB962C8B-B14F-4D97-AF65-F5344CB8AC3E}">
        <p14:creationId xmlns:p14="http://schemas.microsoft.com/office/powerpoint/2010/main" val="417306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Burning methane</a:t>
            </a:r>
          </a:p>
          <a:p>
            <a:pPr lvl="1"/>
            <a:r>
              <a:rPr lang="en-US" dirty="0"/>
              <a:t>CH</a:t>
            </a:r>
            <a:r>
              <a:rPr lang="en-US" baseline="-25000" dirty="0"/>
              <a:t>4 (g)</a:t>
            </a:r>
            <a:r>
              <a:rPr lang="en-US" dirty="0"/>
              <a:t>  +  2O</a:t>
            </a:r>
            <a:r>
              <a:rPr lang="en-US" baseline="-25000" dirty="0"/>
              <a:t>2 (g)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2H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+  CO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endParaRPr lang="en-US" baseline="-25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Burning Propane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3</a:t>
            </a:r>
            <a:r>
              <a:rPr lang="en-US" dirty="0"/>
              <a:t>H</a:t>
            </a:r>
            <a:r>
              <a:rPr lang="en-US" baseline="-25000" dirty="0"/>
              <a:t>8 (g)</a:t>
            </a:r>
            <a:r>
              <a:rPr lang="en-US" dirty="0"/>
              <a:t>  +  5O</a:t>
            </a:r>
            <a:r>
              <a:rPr lang="en-US" baseline="-25000" dirty="0"/>
              <a:t>2 (g)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4H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+  3CO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endParaRPr lang="en-US" baseline="-25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Burning Sugar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12</a:t>
            </a:r>
            <a:r>
              <a:rPr lang="en-US" dirty="0"/>
              <a:t>H</a:t>
            </a:r>
            <a:r>
              <a:rPr lang="en-US" baseline="-25000" dirty="0"/>
              <a:t>22</a:t>
            </a:r>
            <a:r>
              <a:rPr lang="en-US" dirty="0"/>
              <a:t>O</a:t>
            </a:r>
            <a:r>
              <a:rPr lang="en-US" baseline="-25000" dirty="0"/>
              <a:t>11 (s)</a:t>
            </a:r>
            <a:r>
              <a:rPr lang="en-US" dirty="0"/>
              <a:t> +  12O</a:t>
            </a:r>
            <a:r>
              <a:rPr lang="en-US" baseline="-25000" dirty="0"/>
              <a:t>2 (g)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11H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+  12CO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baseline="-25000" dirty="0"/>
              <a:t> (g)</a:t>
            </a:r>
            <a:endParaRPr lang="en-US" baseline="-25000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Burning Ethanol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O</a:t>
            </a:r>
            <a:r>
              <a:rPr lang="en-US" baseline="-25000" dirty="0"/>
              <a:t> (l)</a:t>
            </a:r>
            <a:r>
              <a:rPr lang="en-US" dirty="0"/>
              <a:t>  +  3O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aseline="-25000" dirty="0"/>
              <a:t>(g)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3H</a:t>
            </a:r>
            <a:r>
              <a:rPr lang="en-US" baseline="-25000" dirty="0">
                <a:sym typeface="Wingdings" panose="05000000000000000000" pitchFamily="2" charset="2"/>
              </a:rPr>
              <a:t>2</a:t>
            </a:r>
            <a:r>
              <a:rPr lang="en-US" dirty="0">
                <a:sym typeface="Wingdings" panose="05000000000000000000" pitchFamily="2" charset="2"/>
              </a:rPr>
              <a:t>O</a:t>
            </a:r>
            <a:r>
              <a:rPr lang="en-US" baseline="-25000" dirty="0">
                <a:sym typeface="Wingdings" panose="05000000000000000000" pitchFamily="2" charset="2"/>
              </a:rPr>
              <a:t>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+  2CO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endParaRPr lang="en-US" baseline="-25000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Combustion - Examples</a:t>
            </a:r>
          </a:p>
        </p:txBody>
      </p:sp>
    </p:spTree>
    <p:extLst>
      <p:ext uri="{BB962C8B-B14F-4D97-AF65-F5344CB8AC3E}">
        <p14:creationId xmlns:p14="http://schemas.microsoft.com/office/powerpoint/2010/main" val="116908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Oxygen is a reactant</a:t>
            </a:r>
          </a:p>
          <a:p>
            <a:r>
              <a:rPr lang="en-US" dirty="0"/>
              <a:t>Hydrocarbon is a reactant</a:t>
            </a:r>
          </a:p>
          <a:p>
            <a:pPr lvl="1"/>
            <a:r>
              <a:rPr lang="en-US" dirty="0"/>
              <a:t>(chemical with hydrogen &amp; carbon)</a:t>
            </a:r>
          </a:p>
          <a:p>
            <a:r>
              <a:rPr lang="en-US" dirty="0"/>
              <a:t>Water is a product</a:t>
            </a:r>
          </a:p>
          <a:p>
            <a:r>
              <a:rPr lang="en-US" dirty="0"/>
              <a:t>Carbon dioxide is a product</a:t>
            </a:r>
          </a:p>
          <a:p>
            <a:r>
              <a:rPr lang="en-US" dirty="0"/>
              <a:t>Generates lots of heat</a:t>
            </a:r>
          </a:p>
          <a:p>
            <a:r>
              <a:rPr lang="en-US" dirty="0"/>
              <a:t>General Equation</a:t>
            </a:r>
          </a:p>
          <a:p>
            <a:pPr marL="393192" lvl="1" indent="0" algn="ctr">
              <a:buNone/>
            </a:pPr>
            <a:r>
              <a:rPr lang="en-US" sz="2000" dirty="0"/>
              <a:t>Hydrocarbon  +  Oxygen </a:t>
            </a:r>
            <a:r>
              <a:rPr lang="en-US" sz="2000" dirty="0">
                <a:sym typeface="Wingdings" panose="05000000000000000000" pitchFamily="2" charset="2"/>
              </a:rPr>
              <a:t>  Water  + Carbon dioxide</a:t>
            </a:r>
          </a:p>
          <a:p>
            <a:pPr marL="393192" lvl="1" indent="0" algn="ctr">
              <a:buNone/>
            </a:pPr>
            <a:r>
              <a:rPr lang="en-US" sz="2000" dirty="0"/>
              <a:t>CH</a:t>
            </a:r>
            <a:r>
              <a:rPr lang="en-US" sz="2000" baseline="-25000" dirty="0"/>
              <a:t>4 (g)</a:t>
            </a:r>
            <a:r>
              <a:rPr lang="en-US" sz="2000" dirty="0"/>
              <a:t>  +  2O</a:t>
            </a:r>
            <a:r>
              <a:rPr lang="en-US" sz="2000" baseline="-25000" dirty="0"/>
              <a:t>2 (g)</a:t>
            </a:r>
            <a:r>
              <a:rPr lang="en-US" sz="2000" dirty="0"/>
              <a:t>  </a:t>
            </a:r>
            <a:r>
              <a:rPr lang="en-US" sz="2000" dirty="0">
                <a:sym typeface="Wingdings" panose="05000000000000000000" pitchFamily="2" charset="2"/>
              </a:rPr>
              <a:t>  2H</a:t>
            </a:r>
            <a:r>
              <a:rPr lang="en-US" sz="2000" baseline="-25000" dirty="0">
                <a:sym typeface="Wingdings" panose="05000000000000000000" pitchFamily="2" charset="2"/>
              </a:rPr>
              <a:t>2</a:t>
            </a:r>
            <a:r>
              <a:rPr lang="en-US" sz="2000" dirty="0">
                <a:sym typeface="Wingdings" panose="05000000000000000000" pitchFamily="2" charset="2"/>
              </a:rPr>
              <a:t>O</a:t>
            </a:r>
            <a:r>
              <a:rPr lang="en-US" sz="2000" baseline="-25000" dirty="0">
                <a:sym typeface="Wingdings" panose="05000000000000000000" pitchFamily="2" charset="2"/>
              </a:rPr>
              <a:t> </a:t>
            </a:r>
            <a:r>
              <a:rPr lang="en-US" sz="2000" baseline="-25000" dirty="0"/>
              <a:t>(g)</a:t>
            </a:r>
            <a:r>
              <a:rPr lang="en-US" sz="2000" dirty="0">
                <a:sym typeface="Wingdings" panose="05000000000000000000" pitchFamily="2" charset="2"/>
              </a:rPr>
              <a:t>  +  CO</a:t>
            </a:r>
            <a:r>
              <a:rPr lang="en-US" sz="2000" baseline="-25000" dirty="0">
                <a:sym typeface="Wingdings" panose="05000000000000000000" pitchFamily="2" charset="2"/>
              </a:rPr>
              <a:t>2 </a:t>
            </a:r>
            <a:r>
              <a:rPr lang="en-US" sz="2000" baseline="-25000" dirty="0"/>
              <a:t>(g)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Combustion - Properties</a:t>
            </a:r>
          </a:p>
        </p:txBody>
      </p:sp>
    </p:spTree>
    <p:extLst>
      <p:ext uri="{BB962C8B-B14F-4D97-AF65-F5344CB8AC3E}">
        <p14:creationId xmlns:p14="http://schemas.microsoft.com/office/powerpoint/2010/main" val="50281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of the following chemical reactions are an example of synthesis</a:t>
            </a:r>
          </a:p>
          <a:p>
            <a:pPr lvl="1"/>
            <a:r>
              <a:rPr lang="en-US" dirty="0"/>
              <a:t>What is similar between each reaction</a:t>
            </a:r>
          </a:p>
          <a:p>
            <a:pPr lvl="2"/>
            <a:r>
              <a:rPr lang="en-US" dirty="0"/>
              <a:t>How can we classify a Synthesis reaction vs. a different kind of reaction.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Synthesis</a:t>
            </a:r>
          </a:p>
        </p:txBody>
      </p:sp>
    </p:spTree>
    <p:extLst>
      <p:ext uri="{BB962C8B-B14F-4D97-AF65-F5344CB8AC3E}">
        <p14:creationId xmlns:p14="http://schemas.microsoft.com/office/powerpoint/2010/main" val="209271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8Fe</a:t>
            </a:r>
            <a:r>
              <a:rPr lang="en-US" baseline="-25000" dirty="0"/>
              <a:t> (s)</a:t>
            </a:r>
            <a:r>
              <a:rPr lang="en-US" dirty="0"/>
              <a:t>  +  S</a:t>
            </a:r>
            <a:r>
              <a:rPr lang="en-US" baseline="-25000" dirty="0"/>
              <a:t>8 (s)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8FeS</a:t>
            </a:r>
            <a:r>
              <a:rPr lang="en-US" baseline="-25000" dirty="0">
                <a:sym typeface="Wingdings" panose="05000000000000000000" pitchFamily="2" charset="2"/>
              </a:rPr>
              <a:t> (s)</a:t>
            </a:r>
          </a:p>
          <a:p>
            <a:pPr marL="109728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3H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+  N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  2NH</a:t>
            </a:r>
            <a:r>
              <a:rPr lang="en-US" baseline="-25000" dirty="0">
                <a:sym typeface="Wingdings" panose="05000000000000000000" pitchFamily="2" charset="2"/>
              </a:rPr>
              <a:t>3 </a:t>
            </a:r>
            <a:r>
              <a:rPr lang="en-US" baseline="-25000" dirty="0"/>
              <a:t>(g)</a:t>
            </a:r>
            <a:endParaRPr lang="en-US" baseline="-25000" dirty="0">
              <a:sym typeface="Wingdings" panose="05000000000000000000" pitchFamily="2" charset="2"/>
            </a:endParaRPr>
          </a:p>
          <a:p>
            <a:pPr marL="109728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2Na</a:t>
            </a:r>
            <a:r>
              <a:rPr lang="en-US" baseline="-25000" dirty="0">
                <a:sym typeface="Wingdings" panose="05000000000000000000" pitchFamily="2" charset="2"/>
              </a:rPr>
              <a:t> (s)</a:t>
            </a:r>
            <a:r>
              <a:rPr lang="en-US" dirty="0">
                <a:sym typeface="Wingdings" panose="05000000000000000000" pitchFamily="2" charset="2"/>
              </a:rPr>
              <a:t>  +  Cl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  2NaCl</a:t>
            </a:r>
            <a:r>
              <a:rPr lang="en-US" baseline="-25000" dirty="0">
                <a:sym typeface="Wingdings" panose="05000000000000000000" pitchFamily="2" charset="2"/>
              </a:rPr>
              <a:t> (s)</a:t>
            </a:r>
          </a:p>
          <a:p>
            <a:pPr marL="109728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2CO</a:t>
            </a:r>
            <a:r>
              <a:rPr lang="en-US" baseline="-25000" dirty="0">
                <a:sym typeface="Wingdings" panose="05000000000000000000" pitchFamily="2" charset="2"/>
              </a:rPr>
              <a:t>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+  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r>
              <a:rPr lang="en-US" dirty="0">
                <a:sym typeface="Wingdings" panose="05000000000000000000" pitchFamily="2" charset="2"/>
              </a:rPr>
              <a:t>    2CO</a:t>
            </a:r>
            <a:r>
              <a:rPr lang="en-US" baseline="-25000" dirty="0">
                <a:sym typeface="Wingdings" panose="05000000000000000000" pitchFamily="2" charset="2"/>
              </a:rPr>
              <a:t>2 </a:t>
            </a:r>
            <a:r>
              <a:rPr lang="en-US" baseline="-25000" dirty="0"/>
              <a:t>(g)</a:t>
            </a:r>
            <a:endParaRPr lang="en-US" baseline="-25000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Is this combustion since oxygen is a reactant?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- Examples</a:t>
            </a:r>
          </a:p>
        </p:txBody>
      </p:sp>
    </p:spTree>
    <p:extLst>
      <p:ext uri="{BB962C8B-B14F-4D97-AF65-F5344CB8AC3E}">
        <p14:creationId xmlns:p14="http://schemas.microsoft.com/office/powerpoint/2010/main" val="332943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5410200" y="2746664"/>
            <a:ext cx="682336" cy="68233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419600" y="2819400"/>
            <a:ext cx="533400" cy="533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505200" y="2819400"/>
            <a:ext cx="533400" cy="533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- Properties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or more simple reactants are used</a:t>
            </a:r>
          </a:p>
          <a:p>
            <a:r>
              <a:rPr lang="en-US" dirty="0"/>
              <a:t>1 single more complex product is created</a:t>
            </a:r>
          </a:p>
          <a:p>
            <a:r>
              <a:rPr lang="en-US" dirty="0"/>
              <a:t>General Equation</a:t>
            </a:r>
          </a:p>
          <a:p>
            <a:pPr marL="393192" lvl="1" indent="0" algn="ctr">
              <a:buNone/>
            </a:pPr>
            <a:r>
              <a:rPr lang="en-US" dirty="0"/>
              <a:t>A   +   X  </a:t>
            </a:r>
            <a:r>
              <a:rPr lang="en-US" dirty="0">
                <a:sym typeface="Wingdings" panose="05000000000000000000" pitchFamily="2" charset="2"/>
              </a:rPr>
              <a:t>   AX</a:t>
            </a:r>
          </a:p>
          <a:p>
            <a:pPr marL="393192" lvl="1" indent="0" algn="ctr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109728" indent="0" algn="ctr">
              <a:buNone/>
            </a:pPr>
            <a:r>
              <a:rPr lang="en-US" dirty="0"/>
              <a:t>8Fe</a:t>
            </a:r>
            <a:r>
              <a:rPr lang="en-US" baseline="-25000" dirty="0"/>
              <a:t> (s)</a:t>
            </a:r>
            <a:r>
              <a:rPr lang="en-US" dirty="0"/>
              <a:t>  +  S</a:t>
            </a:r>
            <a:r>
              <a:rPr lang="en-US" baseline="-25000" dirty="0"/>
              <a:t>8 (s)</a:t>
            </a:r>
            <a:r>
              <a:rPr lang="en-US" dirty="0"/>
              <a:t>  </a:t>
            </a:r>
            <a:r>
              <a:rPr lang="en-US" dirty="0">
                <a:sym typeface="Wingdings" panose="05000000000000000000" pitchFamily="2" charset="2"/>
              </a:rPr>
              <a:t>  8FeS</a:t>
            </a:r>
            <a:r>
              <a:rPr lang="en-US" baseline="-25000" dirty="0">
                <a:sym typeface="Wingdings" panose="05000000000000000000" pitchFamily="2" charset="2"/>
              </a:rPr>
              <a:t> (s)</a:t>
            </a:r>
          </a:p>
          <a:p>
            <a:pPr marL="393192" lvl="1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2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nthesis Reaction">
            <a:hlinkClick r:id="" action="ppaction://media"/>
            <a:extLst>
              <a:ext uri="{FF2B5EF4-FFF2-40B4-BE49-F238E27FC236}">
                <a16:creationId xmlns:a16="http://schemas.microsoft.com/office/drawing/2014/main" id="{AF15AFD2-A661-40DB-8C3B-FC84E6F053FF}"/>
              </a:ext>
            </a:extLst>
          </p:cNvPr>
          <p:cNvPicPr>
            <a:picLocks noGrp="1" noChangeAspect="1"/>
          </p:cNvPicPr>
          <p:nvPr>
            <p:ph idx="1"/>
            <a:videoFile r:link="rId1"/>
            <p:extLst>
              <p:ext uri="{DAA4B4D4-6D71-4841-9C94-3DE7FCFB9230}">
                <p14:media xmlns:p14="http://schemas.microsoft.com/office/powerpoint/2010/main" r:embed="rId2">
                  <p14:trim end="5810.9583"/>
                </p14:media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57200" y="1687513"/>
            <a:ext cx="8229600" cy="41148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6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1507</TotalTime>
  <Words>887</Words>
  <Application>Microsoft Office PowerPoint</Application>
  <PresentationFormat>On-screen Show (4:3)</PresentationFormat>
  <Paragraphs>125</Paragraphs>
  <Slides>21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Lucida Sans Unicode</vt:lpstr>
      <vt:lpstr>Verdana</vt:lpstr>
      <vt:lpstr>Wingdings</vt:lpstr>
      <vt:lpstr>Wingdings 2</vt:lpstr>
      <vt:lpstr>Wingdings 3</vt:lpstr>
      <vt:lpstr>Concourse</vt:lpstr>
      <vt:lpstr>Types of Chemical Reactions</vt:lpstr>
      <vt:lpstr>5 Types of reactions</vt:lpstr>
      <vt:lpstr>Combustion</vt:lpstr>
      <vt:lpstr>Combustion - Examples</vt:lpstr>
      <vt:lpstr>Combustion - Properties</vt:lpstr>
      <vt:lpstr>Synthesis</vt:lpstr>
      <vt:lpstr>Synthesis - Examples</vt:lpstr>
      <vt:lpstr>Synthesis - Properties</vt:lpstr>
      <vt:lpstr>PowerPoint Presentation</vt:lpstr>
      <vt:lpstr>Decomposition</vt:lpstr>
      <vt:lpstr>Decomposition - Examples</vt:lpstr>
      <vt:lpstr>Decomposition - Properties</vt:lpstr>
      <vt:lpstr>PowerPoint Presentation</vt:lpstr>
      <vt:lpstr>Single Displacement</vt:lpstr>
      <vt:lpstr>Single Displacement - Examples</vt:lpstr>
      <vt:lpstr>Single Displacement - Properties</vt:lpstr>
      <vt:lpstr>Single Displacement - Properties</vt:lpstr>
      <vt:lpstr>Double Displacement</vt:lpstr>
      <vt:lpstr>Double Displacement - Examples</vt:lpstr>
      <vt:lpstr>Double Displacement -Properties</vt:lpstr>
      <vt:lpstr>Double Displacement -Properties</vt:lpstr>
    </vt:vector>
  </TitlesOfParts>
  <Company>Border Land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Chemical Reactions</dc:title>
  <dc:creator>Trevor Friesen-Stoesz</dc:creator>
  <cp:lastModifiedBy>Trevor Stoesz</cp:lastModifiedBy>
  <cp:revision>30</cp:revision>
  <dcterms:created xsi:type="dcterms:W3CDTF">2013-11-04T19:20:51Z</dcterms:created>
  <dcterms:modified xsi:type="dcterms:W3CDTF">2018-11-20T19:30:19Z</dcterms:modified>
</cp:coreProperties>
</file>