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331E26-A3F1-4F52-A6B8-07DD3D61F9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074DFA-6947-4420-9C61-C370C60CA0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anasinc.com/webcontent/animations/content/meiosi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Meiosis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Cell Division for 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104511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http://www.sumanasinc.com/webcontent/animations/content/meiosis.html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Meiosis Animation</a:t>
            </a:r>
          </a:p>
        </p:txBody>
      </p:sp>
    </p:spTree>
    <p:extLst>
      <p:ext uri="{BB962C8B-B14F-4D97-AF65-F5344CB8AC3E}">
        <p14:creationId xmlns:p14="http://schemas.microsoft.com/office/powerpoint/2010/main" val="342955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sexual reproduction, 2 individuals are required</a:t>
            </a:r>
          </a:p>
          <a:p>
            <a:r>
              <a:rPr lang="en-US" dirty="0"/>
              <a:t>Specifically the chromosomes of 2 individuals are required</a:t>
            </a:r>
          </a:p>
          <a:p>
            <a:r>
              <a:rPr lang="en-US" dirty="0"/>
              <a:t>If regular cells are used to create a new offspring, problems would arise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42597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7755" y="19812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1981200"/>
            <a:ext cx="1828800" cy="1828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00" y="2381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46 Chromosomes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2362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46 Chromosomes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9264" y="150121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Human - Male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150121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Human -Female</a:t>
            </a:r>
          </a:p>
        </p:txBody>
      </p:sp>
      <p:cxnSp>
        <p:nvCxnSpPr>
          <p:cNvPr id="13" name="Straight Arrow Connector 12"/>
          <p:cNvCxnSpPr>
            <a:stCxn id="4" idx="5"/>
          </p:cNvCxnSpPr>
          <p:nvPr/>
        </p:nvCxnSpPr>
        <p:spPr>
          <a:xfrm>
            <a:off x="2298733" y="3542178"/>
            <a:ext cx="2044667" cy="1258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 flipH="1">
            <a:off x="4495800" y="3542178"/>
            <a:ext cx="2096622" cy="1258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505200" y="4835236"/>
            <a:ext cx="1828800" cy="1828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44286" y="3172846"/>
            <a:ext cx="11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79622" y="3173001"/>
            <a:ext cx="11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5200" y="5334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92 Chromosomes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0222" y="5980331"/>
            <a:ext cx="11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XYXX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CC71F-7CF1-4E50-BF65-4F23CDCCDBE5}"/>
              </a:ext>
            </a:extLst>
          </p:cNvPr>
          <p:cNvSpPr txBox="1"/>
          <p:nvPr/>
        </p:nvSpPr>
        <p:spPr>
          <a:xfrm>
            <a:off x="3429000" y="148962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002060"/>
                </a:solidFill>
              </a:rPr>
              <a:t>All humans have 46 chromosomes</a:t>
            </a:r>
          </a:p>
        </p:txBody>
      </p:sp>
      <p:pic>
        <p:nvPicPr>
          <p:cNvPr id="1026" name="Picture 2" descr="Human chromosomes, male vs female karyotype, illustration">
            <a:extLst>
              <a:ext uri="{FF2B5EF4-FFF2-40B4-BE49-F238E27FC236}">
                <a16:creationId xmlns:a16="http://schemas.microsoft.com/office/drawing/2014/main" id="{ADA617E8-E17A-4260-B8AA-7E2342D850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" t="16671" r="54303" b="5000"/>
          <a:stretch/>
        </p:blipFill>
        <p:spPr bwMode="auto">
          <a:xfrm>
            <a:off x="0" y="3923440"/>
            <a:ext cx="2256559" cy="25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uman chromosomes, male vs female karyotype, illustration">
            <a:extLst>
              <a:ext uri="{FF2B5EF4-FFF2-40B4-BE49-F238E27FC236}">
                <a16:creationId xmlns:a16="http://schemas.microsoft.com/office/drawing/2014/main" id="{5258290A-1B61-4518-8EE6-5E38E22B9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03" t="16671" r="3705" b="5000"/>
          <a:stretch/>
        </p:blipFill>
        <p:spPr bwMode="auto">
          <a:xfrm>
            <a:off x="6887441" y="3917647"/>
            <a:ext cx="2256559" cy="25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EDFF730-FED5-47F8-B796-B27C55A477B6}"/>
              </a:ext>
            </a:extLst>
          </p:cNvPr>
          <p:cNvSpPr txBox="1"/>
          <p:nvPr/>
        </p:nvSpPr>
        <p:spPr>
          <a:xfrm>
            <a:off x="2757664" y="2711577"/>
            <a:ext cx="337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002060"/>
                </a:solidFill>
              </a:rPr>
              <a:t>This is what would occur if a regular cell from both male and female would be used to create offspring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1A3D87-D291-4706-9DCA-CE1619C62292}"/>
              </a:ext>
            </a:extLst>
          </p:cNvPr>
          <p:cNvSpPr txBox="1"/>
          <p:nvPr/>
        </p:nvSpPr>
        <p:spPr>
          <a:xfrm>
            <a:off x="5618018" y="510968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002060"/>
                </a:solidFill>
              </a:rPr>
              <a:t>Not human?</a:t>
            </a:r>
          </a:p>
          <a:p>
            <a:pPr algn="ctr"/>
            <a:r>
              <a:rPr lang="en-CA" dirty="0">
                <a:solidFill>
                  <a:srgbClr val="002060"/>
                </a:solidFill>
              </a:rPr>
              <a:t>Humans must have 46 chromosomes</a:t>
            </a:r>
          </a:p>
        </p:txBody>
      </p:sp>
    </p:spTree>
    <p:extLst>
      <p:ext uri="{BB962C8B-B14F-4D97-AF65-F5344CB8AC3E}">
        <p14:creationId xmlns:p14="http://schemas.microsoft.com/office/powerpoint/2010/main" val="42325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10" grpId="0"/>
      <p:bldP spid="11" grpId="0"/>
      <p:bldP spid="17" grpId="0" animBg="1"/>
      <p:bldP spid="18" grpId="0"/>
      <p:bldP spid="19" grpId="0"/>
      <p:bldP spid="20" grpId="0"/>
      <p:bldP spid="21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1600200"/>
            <a:ext cx="1828800" cy="1828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9896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92 Chromosomes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222" y="2745295"/>
            <a:ext cx="11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XYXX</a:t>
            </a:r>
          </a:p>
        </p:txBody>
      </p:sp>
      <p:sp>
        <p:nvSpPr>
          <p:cNvPr id="7" name="Oval 6"/>
          <p:cNvSpPr/>
          <p:nvPr/>
        </p:nvSpPr>
        <p:spPr>
          <a:xfrm>
            <a:off x="6172200" y="1600200"/>
            <a:ext cx="1828800" cy="1828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09896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92 Chromosomes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7222" y="2745295"/>
            <a:ext cx="11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XYXX</a:t>
            </a:r>
          </a:p>
        </p:txBody>
      </p:sp>
      <p:cxnSp>
        <p:nvCxnSpPr>
          <p:cNvPr id="11" name="Straight Arrow Connector 10"/>
          <p:cNvCxnSpPr>
            <a:stCxn id="4" idx="5"/>
          </p:cNvCxnSpPr>
          <p:nvPr/>
        </p:nvCxnSpPr>
        <p:spPr>
          <a:xfrm>
            <a:off x="2018178" y="3161178"/>
            <a:ext cx="2096622" cy="953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 flipH="1">
            <a:off x="4343400" y="3161178"/>
            <a:ext cx="2096622" cy="953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352800" y="4191000"/>
            <a:ext cx="1828800" cy="1828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0" y="468976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184 Chromosomes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800" y="533609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XYXX </a:t>
            </a:r>
            <a:r>
              <a:rPr lang="en-US" dirty="0" err="1">
                <a:solidFill>
                  <a:schemeClr val="bg1"/>
                </a:solidFill>
              </a:rPr>
              <a:t>XYXX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DA47A6-BBD3-4138-ADAF-A4FADB49F74C}"/>
              </a:ext>
            </a:extLst>
          </p:cNvPr>
          <p:cNvSpPr txBox="1"/>
          <p:nvPr/>
        </p:nvSpPr>
        <p:spPr>
          <a:xfrm>
            <a:off x="3124200" y="506242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002060"/>
                </a:solidFill>
              </a:rPr>
              <a:t>What if we continue this logic?</a:t>
            </a:r>
          </a:p>
        </p:txBody>
      </p:sp>
    </p:spTree>
    <p:extLst>
      <p:ext uri="{BB962C8B-B14F-4D97-AF65-F5344CB8AC3E}">
        <p14:creationId xmlns:p14="http://schemas.microsoft.com/office/powerpoint/2010/main" val="40262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6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3DA7BA-71C0-48C7-AC7C-B4620246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Regular cells cannot be used for sexual reproduction</a:t>
            </a:r>
          </a:p>
          <a:p>
            <a:pPr lvl="1"/>
            <a:r>
              <a:rPr lang="en-CA" dirty="0"/>
              <a:t>The number of chromosomes would double each generation ... Not possible</a:t>
            </a:r>
          </a:p>
          <a:p>
            <a:r>
              <a:rPr lang="en-CA" dirty="0"/>
              <a:t>There must be a method to keep the total chromosomes the same between parent and offspring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17981F-3897-4FC4-8BD9-D9C48865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Special cells for 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332869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Diploid: Cells that have a full number of chromosomes for that species</a:t>
            </a:r>
          </a:p>
          <a:p>
            <a:pPr lvl="1"/>
            <a:r>
              <a:rPr lang="en-US" dirty="0"/>
              <a:t>46 for humans</a:t>
            </a:r>
          </a:p>
          <a:p>
            <a:r>
              <a:rPr lang="en-US" dirty="0"/>
              <a:t>Haploid: Cells that have ½ the number of chromosomes for that species</a:t>
            </a:r>
          </a:p>
          <a:p>
            <a:pPr lvl="1"/>
            <a:r>
              <a:rPr lang="en-US" dirty="0"/>
              <a:t>23 for humans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terms</a:t>
            </a:r>
          </a:p>
        </p:txBody>
      </p:sp>
    </p:spTree>
    <p:extLst>
      <p:ext uri="{BB962C8B-B14F-4D97-AF65-F5344CB8AC3E}">
        <p14:creationId xmlns:p14="http://schemas.microsoft.com/office/powerpoint/2010/main" val="375662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6483048" cy="4525963"/>
          </a:xfrm>
        </p:spPr>
        <p:txBody>
          <a:bodyPr>
            <a:normAutofit/>
          </a:bodyPr>
          <a:lstStyle/>
          <a:p>
            <a:r>
              <a:rPr lang="en-US" dirty="0"/>
              <a:t>The body create specialized cells called </a:t>
            </a:r>
            <a:r>
              <a:rPr lang="en-US" b="1" u="sng" dirty="0"/>
              <a:t>gametes</a:t>
            </a:r>
            <a:r>
              <a:rPr lang="en-US" dirty="0"/>
              <a:t> for sexual reproduction</a:t>
            </a:r>
          </a:p>
          <a:p>
            <a:pPr lvl="1"/>
            <a:r>
              <a:rPr lang="en-US" dirty="0"/>
              <a:t>Males: Sperm</a:t>
            </a:r>
          </a:p>
          <a:p>
            <a:pPr lvl="1"/>
            <a:r>
              <a:rPr lang="en-US" dirty="0"/>
              <a:t>Females: Egg</a:t>
            </a:r>
          </a:p>
          <a:p>
            <a:r>
              <a:rPr lang="en-US" dirty="0"/>
              <a:t>These cells have ½ the normal number of chromosomes</a:t>
            </a:r>
          </a:p>
          <a:p>
            <a:pPr lvl="1"/>
            <a:r>
              <a:rPr lang="en-US" dirty="0"/>
              <a:t>This is called a </a:t>
            </a:r>
            <a:r>
              <a:rPr lang="en-US" b="1" dirty="0"/>
              <a:t>Haploid cell </a:t>
            </a:r>
            <a:r>
              <a:rPr lang="en-US" dirty="0"/>
              <a:t>– 23 for humans</a:t>
            </a:r>
            <a:endParaRPr lang="en-US" i="1" u="sng" dirty="0"/>
          </a:p>
          <a:p>
            <a:pPr lvl="1"/>
            <a:r>
              <a:rPr lang="en-US" dirty="0"/>
              <a:t>A cell with a </a:t>
            </a:r>
            <a:r>
              <a:rPr lang="en-US"/>
              <a:t>full set </a:t>
            </a:r>
            <a:r>
              <a:rPr lang="en-US" dirty="0"/>
              <a:t>of chromosomes is called a </a:t>
            </a:r>
            <a:r>
              <a:rPr lang="en-US" b="1" u="sng" dirty="0"/>
              <a:t>Diploid Cell </a:t>
            </a:r>
            <a:r>
              <a:rPr lang="en-US" dirty="0"/>
              <a:t>– 46 for humans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Gametes</a:t>
            </a:r>
          </a:p>
        </p:txBody>
      </p:sp>
      <p:pic>
        <p:nvPicPr>
          <p:cNvPr id="1026" name="Picture 2" descr="http://www.healthxchange.com.sg/healthyliving/menhealth/PublishingImages/Donating-Your-Sperm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8024" y="3432024"/>
            <a:ext cx="4191000" cy="266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67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43434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process of 2 gametes combining to form a new individual is called </a:t>
            </a:r>
            <a:r>
              <a:rPr lang="en-US" b="1" u="sng" dirty="0"/>
              <a:t>fertilization</a:t>
            </a:r>
          </a:p>
          <a:p>
            <a:r>
              <a:rPr lang="en-US" dirty="0"/>
              <a:t>When the sperm and egg fuse together, a new full cell (Diploid) is created – the start of a new individual with unique chromosomes</a:t>
            </a:r>
          </a:p>
          <a:p>
            <a:pPr lvl="1"/>
            <a:r>
              <a:rPr lang="en-US" dirty="0"/>
              <a:t>This cell is called a </a:t>
            </a:r>
            <a:r>
              <a:rPr lang="en-US" b="1" u="sng" dirty="0"/>
              <a:t>zygote</a:t>
            </a:r>
          </a:p>
          <a:p>
            <a:pPr lvl="1"/>
            <a:endParaRPr lang="en-US" b="1" u="sng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Fertilization </a:t>
            </a:r>
          </a:p>
        </p:txBody>
      </p:sp>
      <p:pic>
        <p:nvPicPr>
          <p:cNvPr id="2050" name="Picture 2" descr="http://www.daviddarling.info/images/fertilization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764" y="10668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1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Meiosis is the process of how the cell creates the specialized gamete cells</a:t>
            </a:r>
          </a:p>
          <a:p>
            <a:r>
              <a:rPr lang="en-US" dirty="0"/>
              <a:t>Some similarities to mitosis</a:t>
            </a:r>
          </a:p>
          <a:p>
            <a:r>
              <a:rPr lang="en-US" dirty="0"/>
              <a:t>Some major differences</a:t>
            </a:r>
          </a:p>
          <a:p>
            <a:r>
              <a:rPr lang="en-US" dirty="0"/>
              <a:t>The cell division needs:</a:t>
            </a:r>
          </a:p>
          <a:p>
            <a:pPr lvl="1"/>
            <a:r>
              <a:rPr lang="en-US" dirty="0"/>
              <a:t>To create a cell with ½ the normal chromosomes</a:t>
            </a:r>
          </a:p>
          <a:p>
            <a:pPr lvl="1"/>
            <a:r>
              <a:rPr lang="en-US" dirty="0"/>
              <a:t>To create a variation in the chromosomes possible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Meiosis</a:t>
            </a:r>
          </a:p>
        </p:txBody>
      </p:sp>
      <p:pic>
        <p:nvPicPr>
          <p:cNvPr id="3074" name="Picture 2" descr="http://assets.openstudy.com/updates/attachments/51b0780fe4b05b167ed2bccb-abb0t-1370531715326-crossingover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0065"/>
            <a:ext cx="4381500" cy="672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95800" y="1524000"/>
            <a:ext cx="46482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3200400"/>
            <a:ext cx="46482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03618" y="5105400"/>
            <a:ext cx="4648200" cy="1808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341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Verdana</vt:lpstr>
      <vt:lpstr>Wingdings 2</vt:lpstr>
      <vt:lpstr>Wingdings 3</vt:lpstr>
      <vt:lpstr>Concourse</vt:lpstr>
      <vt:lpstr>Meiosis</vt:lpstr>
      <vt:lpstr>Sexual Reproduction</vt:lpstr>
      <vt:lpstr>PowerPoint Presentation</vt:lpstr>
      <vt:lpstr>PowerPoint Presentation</vt:lpstr>
      <vt:lpstr>Special cells for Sexual Reproduction</vt:lpstr>
      <vt:lpstr>New terms</vt:lpstr>
      <vt:lpstr>Gametes</vt:lpstr>
      <vt:lpstr>Fertilization </vt:lpstr>
      <vt:lpstr>Meiosis</vt:lpstr>
      <vt:lpstr>Meiosis Animation</vt:lpstr>
    </vt:vector>
  </TitlesOfParts>
  <Company>Border Land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Trevor Stoesz</dc:creator>
  <cp:lastModifiedBy>Trevor Stoesz</cp:lastModifiedBy>
  <cp:revision>13</cp:revision>
  <dcterms:created xsi:type="dcterms:W3CDTF">2015-01-09T15:22:19Z</dcterms:created>
  <dcterms:modified xsi:type="dcterms:W3CDTF">2020-04-06T15:36:50Z</dcterms:modified>
</cp:coreProperties>
</file>