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9472-0B1A-4B7B-A3DB-1CFA43F9AEC0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AA83-AEBA-47F0-95C0-EBBEF99F8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9472-0B1A-4B7B-A3DB-1CFA43F9AEC0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AA83-AEBA-47F0-95C0-EBBEF99F8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9472-0B1A-4B7B-A3DB-1CFA43F9AEC0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AA83-AEBA-47F0-95C0-EBBEF99F8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9472-0B1A-4B7B-A3DB-1CFA43F9AEC0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AA83-AEBA-47F0-95C0-EBBEF99F8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9472-0B1A-4B7B-A3DB-1CFA43F9AEC0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AA83-AEBA-47F0-95C0-EBBEF99F8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9472-0B1A-4B7B-A3DB-1CFA43F9AEC0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AA83-AEBA-47F0-95C0-EBBEF99F8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9472-0B1A-4B7B-A3DB-1CFA43F9AEC0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AA83-AEBA-47F0-95C0-EBBEF99F8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9472-0B1A-4B7B-A3DB-1CFA43F9AEC0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AA83-AEBA-47F0-95C0-EBBEF99F8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9472-0B1A-4B7B-A3DB-1CFA43F9AEC0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AA83-AEBA-47F0-95C0-EBBEF99F8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9472-0B1A-4B7B-A3DB-1CFA43F9AEC0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AA83-AEBA-47F0-95C0-EBBEF99F8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9472-0B1A-4B7B-A3DB-1CFA43F9AEC0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2DAA83-AEBA-47F0-95C0-EBBEF99F81B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8C9472-0B1A-4B7B-A3DB-1CFA43F9AEC0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2DAA83-AEBA-47F0-95C0-EBBEF99F81B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TwTkT_En-E&amp;feature=related" TargetMode="External"/><Relationship Id="rId2" Type="http://schemas.openxmlformats.org/officeDocument/2006/relationships/hyperlink" Target="http://www.youtube.com/watch?v=oF3_BH8e0As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zJePdpE2mtI&amp;feature=related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genetics.utah.edu/content/begin/cells/scal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VXcA7h8Btw&amp;feature=PlayList&amp;p=E3DA3E0855CF155B&amp;index=3" TargetMode="External"/><Relationship Id="rId2" Type="http://schemas.openxmlformats.org/officeDocument/2006/relationships/hyperlink" Target="http://www.youtube.com/watch?v=_wcJ0ILpCL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3cD3U2pgb5w&amp;feature=related" TargetMode="External"/><Relationship Id="rId4" Type="http://schemas.openxmlformats.org/officeDocument/2006/relationships/hyperlink" Target="http://www.youtube.com/watch?v=l7JYvXPRPl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12OmszObAkM&amp;NR=1&amp;feature=fvwp" TargetMode="External"/><Relationship Id="rId2" Type="http://schemas.openxmlformats.org/officeDocument/2006/relationships/hyperlink" Target="http://www.youtube.com/watch?v=489CSop00sY&amp;feature=PlayList&amp;p=88478F4AA4DA52B3&amp;index=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HKWWtSYBmdA&amp;feature=relat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F65xGRNfwo&amp;feature=related" TargetMode="External"/><Relationship Id="rId2" Type="http://schemas.openxmlformats.org/officeDocument/2006/relationships/hyperlink" Target="http://www.youtube.com/watch?v=OrKrQI8Gr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eXcLVjHLl_o&amp;NR=1" TargetMode="External"/><Relationship Id="rId5" Type="http://schemas.openxmlformats.org/officeDocument/2006/relationships/hyperlink" Target="http://www.youtube.com/watch?v=PXwLddA4Ctw&amp;feature=PlayList&amp;p=88478F4AA4DA52B3&amp;index=8" TargetMode="External"/><Relationship Id="rId4" Type="http://schemas.openxmlformats.org/officeDocument/2006/relationships/hyperlink" Target="http://www.youtube.com/watch?v=56KJzwmprwg&amp;feature=PlayList&amp;p=88478F4AA4DA52B3&amp;index=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EqYnUC0qkU" TargetMode="External"/><Relationship Id="rId2" Type="http://schemas.openxmlformats.org/officeDocument/2006/relationships/hyperlink" Target="http://www.youtube.com/watch?v=fPraEesXRS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5dOSyaKWTQ" TargetMode="External"/><Relationship Id="rId2" Type="http://schemas.openxmlformats.org/officeDocument/2006/relationships/hyperlink" Target="http://www.youtube.com/watch?v=f7cXeWxxfD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4exOh6swPp8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321" y="1066800"/>
            <a:ext cx="7851648" cy="1828800"/>
          </a:xfrm>
        </p:spPr>
        <p:txBody>
          <a:bodyPr/>
          <a:lstStyle/>
          <a:p>
            <a:r>
              <a:rPr lang="en-US" dirty="0" smtClean="0"/>
              <a:t>Forms of Reproduction</a:t>
            </a:r>
            <a:br>
              <a:rPr lang="en-US" dirty="0" smtClean="0"/>
            </a:br>
            <a:r>
              <a:rPr lang="en-US" dirty="0" smtClean="0"/>
              <a:t>(2 major categories)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93473"/>
            <a:ext cx="9143999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64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2 Methods of 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067800" cy="43891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External Fertilization</a:t>
            </a:r>
          </a:p>
          <a:p>
            <a:pPr marL="880110" lvl="1" indent="-514350"/>
            <a:r>
              <a:rPr lang="en-US" dirty="0" smtClean="0"/>
              <a:t>Sperm and egg join outside the body of either parent</a:t>
            </a:r>
          </a:p>
          <a:p>
            <a:pPr marL="1154430" lvl="2" indent="-514350"/>
            <a:r>
              <a:rPr lang="en-US" dirty="0" smtClean="0"/>
              <a:t>Join in the environment</a:t>
            </a:r>
          </a:p>
          <a:p>
            <a:pPr marL="880110" lvl="1" indent="-514350"/>
            <a:r>
              <a:rPr lang="en-US" dirty="0" smtClean="0"/>
              <a:t>Ex.</a:t>
            </a:r>
          </a:p>
          <a:p>
            <a:pPr marL="880110" lvl="1" indent="-514350"/>
            <a:r>
              <a:rPr lang="en-US" dirty="0" smtClean="0">
                <a:hlinkClick r:id="rId2"/>
              </a:rPr>
              <a:t>Video 1</a:t>
            </a:r>
            <a:endParaRPr lang="en-US" dirty="0" smtClean="0"/>
          </a:p>
          <a:p>
            <a:pPr marL="880110" lvl="1" indent="-514350"/>
            <a:r>
              <a:rPr lang="en-US" dirty="0" smtClean="0">
                <a:hlinkClick r:id="rId3"/>
              </a:rPr>
              <a:t>Video 2</a:t>
            </a:r>
            <a:endParaRPr lang="en-US" dirty="0" smtClean="0"/>
          </a:p>
          <a:p>
            <a:pPr marL="880110" lvl="1" indent="-514350"/>
            <a:r>
              <a:rPr lang="en-US" dirty="0" smtClean="0">
                <a:hlinkClick r:id="rId4"/>
              </a:rPr>
              <a:t>Video 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195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2 Methods of 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067800" cy="43891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Internal Fertilization</a:t>
            </a:r>
          </a:p>
          <a:p>
            <a:pPr marL="880110" lvl="1" indent="-514350"/>
            <a:r>
              <a:rPr lang="en-US" dirty="0" smtClean="0"/>
              <a:t>Sperm and egg join inside the body of one of the parents</a:t>
            </a:r>
          </a:p>
          <a:p>
            <a:pPr marL="1154430" lvl="2" indent="-514350"/>
            <a:r>
              <a:rPr lang="en-US" dirty="0" smtClean="0"/>
              <a:t>Usually female</a:t>
            </a:r>
          </a:p>
          <a:p>
            <a:pPr marL="880110" lvl="1" indent="-514350"/>
            <a:r>
              <a:rPr lang="en-US" dirty="0" smtClean="0"/>
              <a:t>Ex.</a:t>
            </a:r>
          </a:p>
          <a:p>
            <a:pPr marL="880110" lvl="1" indent="-514350"/>
            <a:r>
              <a:rPr lang="en-US" dirty="0" smtClean="0">
                <a:hlinkClick r:id="rId2"/>
              </a:rPr>
              <a:t>Egg/Sperm size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6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8686800" cy="1143000"/>
          </a:xfrm>
        </p:spPr>
        <p:txBody>
          <a:bodyPr/>
          <a:lstStyle/>
          <a:p>
            <a:r>
              <a:rPr lang="en-US" dirty="0" smtClean="0"/>
              <a:t>Asexual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4857750" cy="4389120"/>
          </a:xfrm>
        </p:spPr>
        <p:txBody>
          <a:bodyPr/>
          <a:lstStyle/>
          <a:p>
            <a:r>
              <a:rPr lang="en-US" sz="2900" b="1" u="sng" dirty="0"/>
              <a:t>Asexual:</a:t>
            </a:r>
            <a:r>
              <a:rPr lang="en-US" sz="2900" dirty="0"/>
              <a:t> It is the method of reproduction where only 1 individual is required to reproduce. </a:t>
            </a:r>
            <a:endParaRPr lang="en-US" sz="2900" dirty="0" smtClean="0"/>
          </a:p>
          <a:p>
            <a:pPr lvl="1"/>
            <a:r>
              <a:rPr lang="en-US" sz="2700" dirty="0" smtClean="0"/>
              <a:t>Example</a:t>
            </a:r>
            <a:r>
              <a:rPr lang="en-US" sz="2700" dirty="0"/>
              <a:t>: Bacteria, plants (cuttings)</a:t>
            </a:r>
          </a:p>
          <a:p>
            <a:pPr lvl="1"/>
            <a:r>
              <a:rPr lang="en-US" dirty="0"/>
              <a:t>NOTE: The parent and offspring have exactly the same genetic (DNA) </a:t>
            </a:r>
            <a:r>
              <a:rPr lang="en-US" dirty="0" smtClean="0"/>
              <a:t>information </a:t>
            </a:r>
            <a:r>
              <a:rPr lang="en-US" smtClean="0"/>
              <a:t>- Clone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vcebiology.edublogs.org/files/2010/05/asexual-reproduction-hyd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638549"/>
            <a:ext cx="428625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38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8686800" cy="1143000"/>
          </a:xfrm>
        </p:spPr>
        <p:txBody>
          <a:bodyPr/>
          <a:lstStyle/>
          <a:p>
            <a:r>
              <a:rPr lang="en-US" dirty="0" smtClean="0"/>
              <a:t>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8686800" cy="4389120"/>
          </a:xfrm>
        </p:spPr>
        <p:txBody>
          <a:bodyPr/>
          <a:lstStyle/>
          <a:p>
            <a:r>
              <a:rPr lang="en-US" sz="2900" u="sng" dirty="0"/>
              <a:t>Sexual</a:t>
            </a:r>
            <a:r>
              <a:rPr lang="en-US" sz="2900" dirty="0"/>
              <a:t>: It is the method of reproduction where 2 individuals are required to </a:t>
            </a:r>
            <a:r>
              <a:rPr lang="en-US" sz="2900" dirty="0" smtClean="0"/>
              <a:t>reproduce.</a:t>
            </a:r>
          </a:p>
          <a:p>
            <a:pPr lvl="1"/>
            <a:r>
              <a:rPr lang="en-US" sz="2700" dirty="0" smtClean="0"/>
              <a:t>Example</a:t>
            </a:r>
            <a:r>
              <a:rPr lang="en-US" sz="2700" dirty="0"/>
              <a:t>: Mammals, reptiles, amphibians, birds, fish, plants (flowering)</a:t>
            </a:r>
          </a:p>
          <a:p>
            <a:pPr lvl="1"/>
            <a:r>
              <a:rPr lang="en-US" dirty="0"/>
              <a:t>NOTE: The parents and offspring have different genetic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9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 Methods of Asexual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8686800" cy="43891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Binary Fission</a:t>
            </a:r>
          </a:p>
          <a:p>
            <a:pPr marL="880110" lvl="1" indent="-514350"/>
            <a:r>
              <a:rPr lang="en-US" dirty="0" smtClean="0"/>
              <a:t>Occurs in </a:t>
            </a:r>
            <a:r>
              <a:rPr lang="en-US" b="1" u="sng" dirty="0" smtClean="0"/>
              <a:t>unicellular</a:t>
            </a:r>
            <a:r>
              <a:rPr lang="en-US" dirty="0" smtClean="0"/>
              <a:t> organism</a:t>
            </a:r>
          </a:p>
          <a:p>
            <a:pPr marL="880110" lvl="1" indent="-514350"/>
            <a:r>
              <a:rPr lang="en-US" dirty="0" smtClean="0"/>
              <a:t>Uses mitosis to divide in half.</a:t>
            </a:r>
          </a:p>
          <a:p>
            <a:pPr marL="514350" indent="-514350"/>
            <a:endParaRPr lang="en-US" dirty="0"/>
          </a:p>
          <a:p>
            <a:pPr marL="514350" indent="-514350"/>
            <a:r>
              <a:rPr lang="en-US" dirty="0" smtClean="0">
                <a:hlinkClick r:id="rId2"/>
              </a:rPr>
              <a:t>Video 1</a:t>
            </a:r>
            <a:endParaRPr lang="en-US" dirty="0" smtClean="0"/>
          </a:p>
          <a:p>
            <a:pPr marL="514350" indent="-514350"/>
            <a:r>
              <a:rPr lang="en-US" dirty="0" smtClean="0">
                <a:hlinkClick r:id="rId3"/>
              </a:rPr>
              <a:t>Video 2</a:t>
            </a:r>
            <a:endParaRPr lang="en-US" dirty="0" smtClean="0"/>
          </a:p>
          <a:p>
            <a:pPr marL="514350" indent="-514350"/>
            <a:r>
              <a:rPr lang="en-US" dirty="0" smtClean="0">
                <a:hlinkClick r:id="rId4"/>
              </a:rPr>
              <a:t>Video 3</a:t>
            </a:r>
            <a:endParaRPr lang="en-US" dirty="0" smtClean="0"/>
          </a:p>
          <a:p>
            <a:pPr marL="514350" indent="-514350"/>
            <a:r>
              <a:rPr lang="en-US" dirty="0" smtClean="0">
                <a:hlinkClick r:id="rId5"/>
              </a:rPr>
              <a:t>Video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2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 Methods of Asexual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8686800" cy="49225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Budding</a:t>
            </a:r>
          </a:p>
          <a:p>
            <a:pPr marL="880110" lvl="1" indent="-514350"/>
            <a:r>
              <a:rPr lang="en-US" dirty="0" smtClean="0"/>
              <a:t>In unicellular organisms, parent keeps most of the cytoplasm</a:t>
            </a:r>
          </a:p>
          <a:p>
            <a:pPr marL="880110" lvl="1" indent="-514350"/>
            <a:r>
              <a:rPr lang="en-US" dirty="0" smtClean="0"/>
              <a:t>In multicellular organisms, a miniature version grows on parent</a:t>
            </a:r>
          </a:p>
          <a:p>
            <a:pPr marL="1154430" lvl="2" indent="-514350"/>
            <a:r>
              <a:rPr lang="en-US" dirty="0" smtClean="0"/>
              <a:t>Called the bud</a:t>
            </a:r>
          </a:p>
          <a:p>
            <a:pPr marL="880110" lvl="1" indent="-514350"/>
            <a:r>
              <a:rPr lang="en-US" dirty="0" smtClean="0"/>
              <a:t>When large enough, detaches and is independent.</a:t>
            </a:r>
          </a:p>
          <a:p>
            <a:pPr marL="514350" indent="-514350"/>
            <a:endParaRPr lang="en-US" dirty="0"/>
          </a:p>
          <a:p>
            <a:pPr marL="514350" indent="-514350"/>
            <a:r>
              <a:rPr lang="en-US" dirty="0" smtClean="0">
                <a:hlinkClick r:id="rId2"/>
              </a:rPr>
              <a:t>Video 1</a:t>
            </a:r>
            <a:endParaRPr lang="en-US" dirty="0" smtClean="0"/>
          </a:p>
          <a:p>
            <a:pPr marL="514350" indent="-514350"/>
            <a:r>
              <a:rPr lang="en-US" dirty="0" smtClean="0">
                <a:hlinkClick r:id="rId3"/>
              </a:rPr>
              <a:t>Video 2</a:t>
            </a:r>
            <a:endParaRPr lang="en-US" dirty="0" smtClean="0"/>
          </a:p>
          <a:p>
            <a:pPr marL="514350" indent="-514350"/>
            <a:r>
              <a:rPr lang="en-US" dirty="0" smtClean="0">
                <a:hlinkClick r:id="rId4"/>
              </a:rPr>
              <a:t>Video 3</a:t>
            </a:r>
            <a:endParaRPr lang="en-US" dirty="0" smtClean="0"/>
          </a:p>
          <a:p>
            <a:pPr marL="51435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 Methods of Asexual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8686800" cy="49225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Sporulation</a:t>
            </a:r>
          </a:p>
          <a:p>
            <a:pPr marL="880110" lvl="1" indent="-514350"/>
            <a:r>
              <a:rPr lang="en-US" dirty="0" smtClean="0"/>
              <a:t>Organism creates reproductive cells (spores) by mitosis</a:t>
            </a:r>
          </a:p>
          <a:p>
            <a:pPr marL="880110" lvl="1" indent="-514350"/>
            <a:r>
              <a:rPr lang="en-US" dirty="0" smtClean="0"/>
              <a:t>These cells are stored in sporangia</a:t>
            </a:r>
          </a:p>
          <a:p>
            <a:pPr marL="880110" lvl="1" indent="-514350"/>
            <a:r>
              <a:rPr lang="en-US" dirty="0" smtClean="0"/>
              <a:t>Burst open and grow into new individuals</a:t>
            </a:r>
          </a:p>
          <a:p>
            <a:pPr marL="514350" indent="-514350"/>
            <a:endParaRPr lang="en-US" dirty="0"/>
          </a:p>
          <a:p>
            <a:pPr marL="514350" indent="-514350"/>
            <a:r>
              <a:rPr lang="en-US" dirty="0" smtClean="0">
                <a:hlinkClick r:id="rId2"/>
              </a:rPr>
              <a:t>Video 1</a:t>
            </a:r>
            <a:endParaRPr lang="en-US" dirty="0" smtClean="0"/>
          </a:p>
          <a:p>
            <a:pPr marL="514350" indent="-514350"/>
            <a:r>
              <a:rPr lang="en-US" dirty="0" smtClean="0">
                <a:hlinkClick r:id="rId3"/>
              </a:rPr>
              <a:t>Video 2</a:t>
            </a:r>
            <a:endParaRPr lang="en-US" dirty="0" smtClean="0"/>
          </a:p>
          <a:p>
            <a:pPr marL="514350" indent="-514350"/>
            <a:r>
              <a:rPr lang="en-US" dirty="0" smtClean="0">
                <a:hlinkClick r:id="rId4"/>
              </a:rPr>
              <a:t>Video 3</a:t>
            </a:r>
            <a:endParaRPr lang="en-US" dirty="0" smtClean="0"/>
          </a:p>
          <a:p>
            <a:pPr marL="514350" indent="-514350"/>
            <a:r>
              <a:rPr lang="en-US" dirty="0" smtClean="0">
                <a:hlinkClick r:id="rId5"/>
              </a:rPr>
              <a:t>Video 4</a:t>
            </a:r>
            <a:endParaRPr lang="en-US" dirty="0" smtClean="0"/>
          </a:p>
          <a:p>
            <a:pPr marL="514350" indent="-514350"/>
            <a:r>
              <a:rPr lang="en-US" dirty="0" smtClean="0">
                <a:hlinkClick r:id="rId6"/>
              </a:rPr>
              <a:t>Video 5</a:t>
            </a:r>
            <a:endParaRPr lang="en-US" dirty="0" smtClean="0"/>
          </a:p>
          <a:p>
            <a:pPr marL="51435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8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 Methods of Asexual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8686800" cy="49225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Vegetative propagation</a:t>
            </a:r>
          </a:p>
          <a:p>
            <a:pPr marL="880110" lvl="1" indent="-514350"/>
            <a:r>
              <a:rPr lang="en-US" dirty="0" smtClean="0"/>
              <a:t>New individual is created from</a:t>
            </a:r>
          </a:p>
          <a:p>
            <a:pPr marL="1154430" lvl="2" indent="-514350"/>
            <a:r>
              <a:rPr lang="en-US" dirty="0" smtClean="0"/>
              <a:t>Root or</a:t>
            </a:r>
          </a:p>
          <a:p>
            <a:pPr marL="1154430" lvl="2" indent="-514350"/>
            <a:r>
              <a:rPr lang="en-US" dirty="0" smtClean="0"/>
              <a:t>Stem or</a:t>
            </a:r>
          </a:p>
          <a:p>
            <a:pPr marL="1154430" lvl="2" indent="-514350"/>
            <a:r>
              <a:rPr lang="en-US" dirty="0" smtClean="0"/>
              <a:t>Leaves</a:t>
            </a:r>
          </a:p>
          <a:p>
            <a:pPr marL="514350" indent="-514350"/>
            <a:endParaRPr lang="en-US" dirty="0"/>
          </a:p>
          <a:p>
            <a:pPr marL="514350" indent="-514350"/>
            <a:r>
              <a:rPr lang="en-US" dirty="0" smtClean="0">
                <a:hlinkClick r:id="rId2"/>
              </a:rPr>
              <a:t>Video 1</a:t>
            </a:r>
            <a:endParaRPr lang="en-US" dirty="0" smtClean="0"/>
          </a:p>
          <a:p>
            <a:pPr marL="514350" indent="-514350"/>
            <a:r>
              <a:rPr lang="en-US" dirty="0" smtClean="0">
                <a:hlinkClick r:id="rId3"/>
              </a:rPr>
              <a:t>Video 2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54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 Methods of Asexual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8686800" cy="49225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Regeneration</a:t>
            </a:r>
          </a:p>
          <a:p>
            <a:pPr marL="880110" lvl="1" indent="-514350"/>
            <a:r>
              <a:rPr lang="en-US" dirty="0" smtClean="0"/>
              <a:t>Multicellular organism is divided into fragments</a:t>
            </a:r>
          </a:p>
          <a:p>
            <a:pPr marL="880110" lvl="1" indent="-514350"/>
            <a:r>
              <a:rPr lang="en-US" dirty="0" smtClean="0"/>
              <a:t>Each fragment becomes a new organism by re-growing parts it is missing</a:t>
            </a:r>
          </a:p>
          <a:p>
            <a:pPr marL="880110" lvl="1" indent="-514350"/>
            <a:r>
              <a:rPr lang="en-US" dirty="0" smtClean="0"/>
              <a:t>Only method of Asexual reproduction that may occur in complex animals</a:t>
            </a:r>
            <a:endParaRPr lang="en-US" dirty="0"/>
          </a:p>
          <a:p>
            <a:pPr marL="514350" indent="-514350"/>
            <a:r>
              <a:rPr lang="en-US" dirty="0" smtClean="0">
                <a:hlinkClick r:id="rId2"/>
              </a:rPr>
              <a:t>Video 1</a:t>
            </a:r>
            <a:endParaRPr lang="en-US" dirty="0" smtClean="0"/>
          </a:p>
          <a:p>
            <a:pPr marL="514350" indent="-514350"/>
            <a:r>
              <a:rPr lang="en-US" dirty="0" smtClean="0">
                <a:hlinkClick r:id="rId3"/>
              </a:rPr>
              <a:t>Video 2</a:t>
            </a:r>
            <a:endParaRPr lang="en-US" dirty="0" smtClean="0"/>
          </a:p>
          <a:p>
            <a:pPr marL="514350" indent="-514350"/>
            <a:r>
              <a:rPr lang="en-US" dirty="0" smtClean="0">
                <a:hlinkClick r:id="rId4"/>
              </a:rPr>
              <a:t>Video 3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08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8686800" cy="1143000"/>
          </a:xfrm>
        </p:spPr>
        <p:txBody>
          <a:bodyPr/>
          <a:lstStyle/>
          <a:p>
            <a:r>
              <a:rPr lang="en-US" dirty="0" smtClean="0"/>
              <a:t>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5105400" cy="4389120"/>
          </a:xfrm>
        </p:spPr>
        <p:txBody>
          <a:bodyPr/>
          <a:lstStyle/>
          <a:p>
            <a:r>
              <a:rPr lang="en-US" dirty="0" smtClean="0"/>
              <a:t>Specialized cells from parents must join (</a:t>
            </a:r>
            <a:r>
              <a:rPr lang="en-US" b="1" u="sng" dirty="0" smtClean="0"/>
              <a:t>fertilization</a:t>
            </a:r>
            <a:r>
              <a:rPr lang="en-US" dirty="0" smtClean="0"/>
              <a:t>) to create a new individual</a:t>
            </a:r>
          </a:p>
          <a:p>
            <a:r>
              <a:rPr lang="en-US" b="1" u="sng" dirty="0" smtClean="0"/>
              <a:t>Sperm</a:t>
            </a:r>
            <a:r>
              <a:rPr lang="en-US" dirty="0" smtClean="0"/>
              <a:t> from Male</a:t>
            </a:r>
          </a:p>
          <a:p>
            <a:r>
              <a:rPr lang="en-US" b="1" u="sng" dirty="0" smtClean="0"/>
              <a:t>Egg</a:t>
            </a:r>
            <a:r>
              <a:rPr lang="en-US" dirty="0" smtClean="0"/>
              <a:t> from female</a:t>
            </a:r>
          </a:p>
          <a:p>
            <a:r>
              <a:rPr lang="en-US" dirty="0" smtClean="0"/>
              <a:t>Offspring are genetically different from both parents</a:t>
            </a:r>
          </a:p>
          <a:p>
            <a:pPr lvl="1"/>
            <a:r>
              <a:rPr lang="en-US" dirty="0" smtClean="0"/>
              <a:t>May have </a:t>
            </a:r>
            <a:r>
              <a:rPr lang="en-US" i="1" u="sng" dirty="0" smtClean="0"/>
              <a:t>some</a:t>
            </a:r>
            <a:r>
              <a:rPr lang="en-US" dirty="0" smtClean="0"/>
              <a:t> similar traits</a:t>
            </a:r>
            <a:endParaRPr lang="en-US" dirty="0"/>
          </a:p>
        </p:txBody>
      </p:sp>
      <p:pic>
        <p:nvPicPr>
          <p:cNvPr id="3074" name="Picture 2" descr="http://www.dirtandseeds.com/wordpress/wp-content/uploads/2012/02/fetilized-eg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3581400"/>
            <a:ext cx="43688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55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592</TotalTime>
  <Words>350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Flow</vt:lpstr>
      <vt:lpstr>Forms of Reproduction (2 major categories)</vt:lpstr>
      <vt:lpstr>Asexual Reproduction</vt:lpstr>
      <vt:lpstr>Sexual Reproduction</vt:lpstr>
      <vt:lpstr>5 Methods of Asexual Reproduction</vt:lpstr>
      <vt:lpstr>5 Methods of Asexual Reproduction</vt:lpstr>
      <vt:lpstr>5 Methods of Asexual Reproduction</vt:lpstr>
      <vt:lpstr>5 Methods of Asexual Reproduction</vt:lpstr>
      <vt:lpstr>5 Methods of Asexual Reproduction</vt:lpstr>
      <vt:lpstr>Sexual reproduction</vt:lpstr>
      <vt:lpstr>2 Methods of Sexual Reproduction</vt:lpstr>
      <vt:lpstr>2 Methods of Sexual Reproduction</vt:lpstr>
    </vt:vector>
  </TitlesOfParts>
  <Company>Border Land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 of Reproduction</dc:title>
  <dc:creator>Trevor Stoesz</dc:creator>
  <cp:lastModifiedBy>Trevor Stoesz</cp:lastModifiedBy>
  <cp:revision>13</cp:revision>
  <dcterms:created xsi:type="dcterms:W3CDTF">2014-05-01T16:04:42Z</dcterms:created>
  <dcterms:modified xsi:type="dcterms:W3CDTF">2017-05-30T18:13:48Z</dcterms:modified>
</cp:coreProperties>
</file>