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057763-BE1C-4A10-9EFA-AED2A48E33C8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F13DB5-41BF-47B5-A66E-5FC1485A3C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sims/html/balloons-and-static-electricity/latest/balloons-and-static-electricity_e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Neutral &amp; Charges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4038600" cy="4525963"/>
          </a:xfrm>
        </p:spPr>
        <p:txBody>
          <a:bodyPr/>
          <a:lstStyle/>
          <a:p>
            <a:r>
              <a:rPr lang="en-US" sz="2000" dirty="0"/>
              <a:t>All based upon structure of atom and properties of electrons &amp; protons</a:t>
            </a:r>
          </a:p>
          <a:p>
            <a:r>
              <a:rPr lang="en-US" sz="2000" dirty="0"/>
              <a:t>Protons: extremely heavy</a:t>
            </a:r>
          </a:p>
          <a:p>
            <a:pPr lvl="1"/>
            <a:r>
              <a:rPr lang="en-US" sz="1600" dirty="0"/>
              <a:t>Don’t move</a:t>
            </a:r>
          </a:p>
          <a:p>
            <a:r>
              <a:rPr lang="en-US" sz="2000" dirty="0"/>
              <a:t>Electrons: extremely light</a:t>
            </a:r>
          </a:p>
          <a:p>
            <a:pPr lvl="1"/>
            <a:r>
              <a:rPr lang="en-US" sz="1600" dirty="0"/>
              <a:t>Move easily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Neutral attracted to Charged Objects?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943600" y="3124200"/>
            <a:ext cx="762000" cy="762000"/>
            <a:chOff x="5943600" y="3124200"/>
            <a:chExt cx="762000" cy="762000"/>
          </a:xfrm>
        </p:grpSpPr>
        <p:sp>
          <p:nvSpPr>
            <p:cNvPr id="4" name="Oval 3"/>
            <p:cNvSpPr/>
            <p:nvPr/>
          </p:nvSpPr>
          <p:spPr>
            <a:xfrm>
              <a:off x="5943600" y="3200400"/>
              <a:ext cx="685800" cy="685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43600" y="3124200"/>
              <a:ext cx="762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FF00"/>
                  </a:solidFill>
                </a:rPr>
                <a:t>  ++</a:t>
              </a:r>
            </a:p>
            <a:p>
              <a:r>
                <a:rPr lang="en-US" sz="1400" dirty="0" smtClean="0">
                  <a:solidFill>
                    <a:srgbClr val="FFFF00"/>
                  </a:solidFill>
                </a:rPr>
                <a:t>+++</a:t>
              </a:r>
            </a:p>
            <a:p>
              <a:r>
                <a:rPr lang="en-US" sz="1400" dirty="0">
                  <a:solidFill>
                    <a:srgbClr val="FFFF00"/>
                  </a:solidFill>
                </a:rPr>
                <a:t> </a:t>
              </a:r>
              <a:r>
                <a:rPr lang="en-US" sz="1400" dirty="0" smtClean="0">
                  <a:solidFill>
                    <a:srgbClr val="FFFF00"/>
                  </a:solidFill>
                </a:rPr>
                <a:t>  +</a:t>
              </a:r>
              <a:endParaRPr lang="en-US" sz="1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53000" y="2133600"/>
            <a:ext cx="2667000" cy="2667000"/>
            <a:chOff x="4953000" y="2133600"/>
            <a:chExt cx="2667000" cy="2667000"/>
          </a:xfrm>
        </p:grpSpPr>
        <p:sp>
          <p:nvSpPr>
            <p:cNvPr id="6" name="Oval 5"/>
            <p:cNvSpPr/>
            <p:nvPr/>
          </p:nvSpPr>
          <p:spPr>
            <a:xfrm>
              <a:off x="5334000" y="2590800"/>
              <a:ext cx="1828800" cy="1828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53000" y="2133600"/>
              <a:ext cx="2667000" cy="2667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6210300" y="2514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4343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341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43800" y="3429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20691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76800" y="346349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064048" y="3639532"/>
            <a:ext cx="3505200" cy="2070631"/>
            <a:chOff x="1064048" y="3639532"/>
            <a:chExt cx="3505200" cy="2070631"/>
          </a:xfrm>
        </p:grpSpPr>
        <p:sp>
          <p:nvSpPr>
            <p:cNvPr id="18" name="Rounded Rectangle 17"/>
            <p:cNvSpPr/>
            <p:nvPr/>
          </p:nvSpPr>
          <p:spPr>
            <a:xfrm rot="20019492">
              <a:off x="1064048" y="4492198"/>
              <a:ext cx="3505200" cy="46440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20044225">
              <a:off x="1413164" y="4879166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</a:rPr>
                <a:t>-</a:t>
              </a:r>
              <a:endParaRPr lang="en-US" sz="4800" dirty="0">
                <a:solidFill>
                  <a:srgbClr val="FFFF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20044225">
              <a:off x="2180779" y="4557935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</a:rPr>
                <a:t>-</a:t>
              </a:r>
              <a:endParaRPr lang="en-US" sz="4800" dirty="0">
                <a:solidFill>
                  <a:srgbClr val="FFFF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20044225">
              <a:off x="3130472" y="4080303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</a:rPr>
                <a:t>-</a:t>
              </a:r>
              <a:endParaRPr lang="en-US" sz="4800" dirty="0">
                <a:solidFill>
                  <a:srgbClr val="FFFF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20044225">
              <a:off x="3905014" y="3639532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</a:rPr>
                <a:t>-</a:t>
              </a:r>
              <a:endParaRPr lang="en-US" sz="4800" dirty="0">
                <a:solidFill>
                  <a:srgbClr val="FFFF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20044225">
              <a:off x="2643594" y="4308902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</a:rPr>
                <a:t>+</a:t>
              </a:r>
              <a:endParaRPr lang="en-US" sz="48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133613" y="3539698"/>
            <a:ext cx="1809987" cy="1722567"/>
            <a:chOff x="4133613" y="3539698"/>
            <a:chExt cx="1809987" cy="1722567"/>
          </a:xfrm>
        </p:grpSpPr>
        <p:grpSp>
          <p:nvGrpSpPr>
            <p:cNvPr id="29" name="Group 28"/>
            <p:cNvGrpSpPr/>
            <p:nvPr/>
          </p:nvGrpSpPr>
          <p:grpSpPr>
            <a:xfrm>
              <a:off x="4428259" y="3539698"/>
              <a:ext cx="1515341" cy="1260902"/>
              <a:chOff x="4428259" y="3539698"/>
              <a:chExt cx="1515341" cy="1260902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4520885" y="4343400"/>
                <a:ext cx="1422715" cy="457200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14" idx="2"/>
              </p:cNvCxnSpPr>
              <p:nvPr/>
            </p:nvCxnSpPr>
            <p:spPr>
              <a:xfrm flipH="1">
                <a:off x="4428259" y="3539698"/>
                <a:ext cx="448541" cy="299383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4133613" y="4615934"/>
              <a:ext cx="1776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Repel – Very Strong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652529" y="3581400"/>
            <a:ext cx="2129271" cy="1600200"/>
            <a:chOff x="4652529" y="3581400"/>
            <a:chExt cx="2129271" cy="1600200"/>
          </a:xfrm>
        </p:grpSpPr>
        <p:cxnSp>
          <p:nvCxnSpPr>
            <p:cNvPr id="34" name="Straight Arrow Connector 33"/>
            <p:cNvCxnSpPr/>
            <p:nvPr/>
          </p:nvCxnSpPr>
          <p:spPr>
            <a:xfrm flipH="1">
              <a:off x="4652529" y="3738636"/>
              <a:ext cx="681471" cy="216561"/>
            </a:xfrm>
            <a:prstGeom prst="straightConnector1">
              <a:avLst/>
            </a:prstGeom>
            <a:ln w="4445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5334000" y="3581400"/>
              <a:ext cx="533400" cy="157236"/>
            </a:xfrm>
            <a:prstGeom prst="straightConnector1">
              <a:avLst/>
            </a:prstGeom>
            <a:ln w="4445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34791" y="4812268"/>
              <a:ext cx="2047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Attract - Strong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894859" y="1948934"/>
            <a:ext cx="3344141" cy="2301836"/>
            <a:chOff x="3894859" y="1948934"/>
            <a:chExt cx="3344141" cy="2301836"/>
          </a:xfrm>
        </p:grpSpPr>
        <p:cxnSp>
          <p:nvCxnSpPr>
            <p:cNvPr id="41" name="Straight Arrow Connector 40"/>
            <p:cNvCxnSpPr/>
            <p:nvPr/>
          </p:nvCxnSpPr>
          <p:spPr>
            <a:xfrm flipV="1">
              <a:off x="4428259" y="2362200"/>
              <a:ext cx="2277341" cy="1177498"/>
            </a:xfrm>
            <a:prstGeom prst="straightConnector1">
              <a:avLst/>
            </a:prstGeom>
            <a:ln w="44450"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580659" y="3846916"/>
              <a:ext cx="2658341" cy="403854"/>
            </a:xfrm>
            <a:prstGeom prst="straightConnector1">
              <a:avLst/>
            </a:prstGeom>
            <a:ln w="44450"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894859" y="1948934"/>
              <a:ext cx="1705841" cy="369332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Repel - Weak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637289" y="3581400"/>
            <a:ext cx="2141971" cy="1600200"/>
            <a:chOff x="4637520" y="3581400"/>
            <a:chExt cx="2141971" cy="1600200"/>
          </a:xfrm>
        </p:grpSpPr>
        <p:cxnSp>
          <p:nvCxnSpPr>
            <p:cNvPr id="48" name="Straight Arrow Connector 47"/>
            <p:cNvCxnSpPr/>
            <p:nvPr/>
          </p:nvCxnSpPr>
          <p:spPr>
            <a:xfrm flipH="1">
              <a:off x="4637520" y="3738636"/>
              <a:ext cx="681471" cy="216561"/>
            </a:xfrm>
            <a:prstGeom prst="straightConnector1">
              <a:avLst/>
            </a:prstGeom>
            <a:ln w="4445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5318991" y="3581400"/>
              <a:ext cx="533400" cy="157236"/>
            </a:xfrm>
            <a:prstGeom prst="straightConnector1">
              <a:avLst/>
            </a:prstGeom>
            <a:ln w="4445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719782" y="4812268"/>
              <a:ext cx="2059709" cy="369332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Attract - Strong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734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47 L 0.00277 -0.05046 L 0.01805 -0.10694 L 0.04027 -0.14583 L 0.07986 -0.18379 L 0.11597 -0.20324 L 0.16319 -0.20694 L 0.21458 -0.18472 " pathEditMode="relative" ptsTypes="AAAAAAAA">
                                      <p:cBhvr>
                                        <p:cTn id="1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125 -0.00741 L 0.07153 -0.03796 L 0.09236 -0.07778 L 0.10069 -0.11018 " pathEditMode="relative" ptsTypes="AAAAA">
                                      <p:cBhvr>
                                        <p:cTn id="1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82 -0.00556 L 0.08264 -0.03333 L 0.11528 -0.075 " pathEditMode="relative" ptsTypes="AAAA">
                                      <p:cBhvr>
                                        <p:cTn id="1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402 0.00926 L 0.0618 0.02963 L 0.08263 0.06296 " pathEditMode="relative" ptsTypes="AAAA">
                                      <p:cBhvr>
                                        <p:cTn id="1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194 0.00093 L 0.06389 0.01204 L 0.0868 0.03241 L 0.11597 0.06204 L 0.13264 0.08889 " pathEditMode="relative" ptsTypes="AAAAAA">
                                      <p:cBhvr>
                                        <p:cTn id="1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Neutral attracted to Charged Objects?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943600" y="3124200"/>
            <a:ext cx="762000" cy="762000"/>
            <a:chOff x="5943600" y="3124200"/>
            <a:chExt cx="762000" cy="762000"/>
          </a:xfrm>
        </p:grpSpPr>
        <p:sp>
          <p:nvSpPr>
            <p:cNvPr id="4" name="Oval 3"/>
            <p:cNvSpPr/>
            <p:nvPr/>
          </p:nvSpPr>
          <p:spPr>
            <a:xfrm>
              <a:off x="5943600" y="3200400"/>
              <a:ext cx="685800" cy="685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43600" y="3124200"/>
              <a:ext cx="762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FF00"/>
                  </a:solidFill>
                </a:rPr>
                <a:t>  ++</a:t>
              </a:r>
            </a:p>
            <a:p>
              <a:r>
                <a:rPr lang="en-US" sz="1400" dirty="0" smtClean="0">
                  <a:solidFill>
                    <a:srgbClr val="FFFF00"/>
                  </a:solidFill>
                </a:rPr>
                <a:t>+++</a:t>
              </a:r>
            </a:p>
            <a:p>
              <a:r>
                <a:rPr lang="en-US" sz="1400" dirty="0">
                  <a:solidFill>
                    <a:srgbClr val="FFFF00"/>
                  </a:solidFill>
                </a:rPr>
                <a:t> </a:t>
              </a:r>
              <a:r>
                <a:rPr lang="en-US" sz="1400" dirty="0" smtClean="0">
                  <a:solidFill>
                    <a:srgbClr val="FFFF00"/>
                  </a:solidFill>
                </a:rPr>
                <a:t>  +</a:t>
              </a:r>
              <a:endParaRPr lang="en-US" sz="1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53000" y="2133600"/>
            <a:ext cx="2667000" cy="2667000"/>
            <a:chOff x="4953000" y="2133600"/>
            <a:chExt cx="2667000" cy="2667000"/>
          </a:xfrm>
        </p:grpSpPr>
        <p:sp>
          <p:nvSpPr>
            <p:cNvPr id="6" name="Oval 5"/>
            <p:cNvSpPr/>
            <p:nvPr/>
          </p:nvSpPr>
          <p:spPr>
            <a:xfrm>
              <a:off x="5334000" y="2590800"/>
              <a:ext cx="1828800" cy="1828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53000" y="2133600"/>
              <a:ext cx="2667000" cy="2667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6210300" y="2514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4343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341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43800" y="3429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20691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76800" y="346349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064048" y="3639532"/>
            <a:ext cx="3505200" cy="2070631"/>
            <a:chOff x="1064048" y="3639532"/>
            <a:chExt cx="3505200" cy="2070631"/>
          </a:xfrm>
        </p:grpSpPr>
        <p:sp>
          <p:nvSpPr>
            <p:cNvPr id="18" name="Rounded Rectangle 17"/>
            <p:cNvSpPr/>
            <p:nvPr/>
          </p:nvSpPr>
          <p:spPr>
            <a:xfrm rot="20019492">
              <a:off x="1064048" y="4492198"/>
              <a:ext cx="3505200" cy="46440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20044225">
              <a:off x="1413164" y="4879166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</a:rPr>
                <a:t>+</a:t>
              </a:r>
              <a:endParaRPr lang="en-US" sz="4800" dirty="0">
                <a:solidFill>
                  <a:srgbClr val="FFFF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20044225">
              <a:off x="2180779" y="4557935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</a:rPr>
                <a:t>-</a:t>
              </a:r>
              <a:endParaRPr lang="en-US" sz="4800" dirty="0">
                <a:solidFill>
                  <a:srgbClr val="FFFF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20044225">
              <a:off x="3130472" y="4080303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</a:rPr>
                <a:t>+</a:t>
              </a:r>
              <a:endParaRPr lang="en-US" sz="4800" dirty="0">
                <a:solidFill>
                  <a:srgbClr val="FFFF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20044225">
              <a:off x="3905014" y="3639532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</a:rPr>
                <a:t>+</a:t>
              </a:r>
              <a:endParaRPr lang="en-US" sz="4800" dirty="0">
                <a:solidFill>
                  <a:srgbClr val="FFFF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20044225">
              <a:off x="2643594" y="4308902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</a:rPr>
                <a:t>+</a:t>
              </a:r>
              <a:endParaRPr lang="en-US" sz="4800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4520885" y="3615898"/>
            <a:ext cx="1270315" cy="270302"/>
          </a:xfrm>
          <a:prstGeom prst="straightConnector1">
            <a:avLst/>
          </a:prstGeom>
          <a:ln w="444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4394043" y="3581400"/>
            <a:ext cx="1740057" cy="1219200"/>
            <a:chOff x="4394043" y="3581400"/>
            <a:chExt cx="1740057" cy="1219200"/>
          </a:xfrm>
        </p:grpSpPr>
        <p:cxnSp>
          <p:nvCxnSpPr>
            <p:cNvPr id="37" name="Straight Arrow Connector 36"/>
            <p:cNvCxnSpPr/>
            <p:nvPr/>
          </p:nvCxnSpPr>
          <p:spPr>
            <a:xfrm flipH="1" flipV="1">
              <a:off x="5156042" y="4572001"/>
              <a:ext cx="978058" cy="22859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394043" y="4343400"/>
              <a:ext cx="761999" cy="209425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4394043" y="3660576"/>
              <a:ext cx="279715" cy="12273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>
              <a:off x="4617295" y="3581400"/>
              <a:ext cx="253686" cy="111815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Content Placeholder 1"/>
          <p:cNvSpPr txBox="1">
            <a:spLocks/>
          </p:cNvSpPr>
          <p:nvPr/>
        </p:nvSpPr>
        <p:spPr>
          <a:xfrm>
            <a:off x="0" y="1481328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/>
              <a:t>All based upon structure of atom and properties of electrons &amp; protons</a:t>
            </a:r>
          </a:p>
          <a:p>
            <a:r>
              <a:rPr lang="en-US" sz="2000" dirty="0" smtClean="0"/>
              <a:t>Protons: extremely heavy</a:t>
            </a:r>
          </a:p>
          <a:p>
            <a:pPr lvl="1"/>
            <a:r>
              <a:rPr lang="en-US" sz="1600" dirty="0" smtClean="0"/>
              <a:t>Don’t move</a:t>
            </a:r>
          </a:p>
          <a:p>
            <a:r>
              <a:rPr lang="en-US" sz="2000" dirty="0" smtClean="0"/>
              <a:t>Electrons: extremely light</a:t>
            </a:r>
          </a:p>
          <a:p>
            <a:pPr lvl="1"/>
            <a:r>
              <a:rPr lang="en-US" sz="1600" dirty="0" smtClean="0"/>
              <a:t>Move easily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499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472 0.00833 L -0.075 0.03055 L -0.10903 0.07315 L -0.13333 0.13426 " pathEditMode="relative" ptsTypes="AAAAA">
                                      <p:cBhvr>
                                        <p:cTn id="1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055 -0.00185 L -0.07361 -0.02408 L -0.11597 -0.06759 L -0.13472 -0.11111 " pathEditMode="relative" ptsTypes="AAAAA">
                                      <p:cBhvr>
                                        <p:cTn id="1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78 0.04166 L -0.02778 0.11018 L -0.07083 0.16296 L -0.12014 0.18703 L -0.17639 0.18055 L -0.23542 0.14907 " pathEditMode="relative" ptsTypes="AAAAAAA">
                                      <p:cBhvr>
                                        <p:cTn id="1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75 -0.00833 L -0.07986 -0.04814 L -0.09444 -0.07685 " pathEditMode="relative" ptsTypes="AAAA">
                                      <p:cBhvr>
                                        <p:cTn id="1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236 0.01018 L -0.07708 0.04166 L -0.10069 0.09537 L -0.10417 0.12407 " pathEditMode="relative" ptsTypes="AAAAA">
                                      <p:cBhvr>
                                        <p:cTn id="1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8" grpId="2" animBg="1"/>
      <p:bldP spid="10" grpId="1" animBg="1"/>
      <p:bldP spid="10" grpId="2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1" animBg="1"/>
      <p:bldP spid="13" grpId="2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3 Methods to charge an object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Friction</a:t>
            </a:r>
          </a:p>
          <a:p>
            <a:pPr marL="708660" lvl="1" indent="-342900"/>
            <a:r>
              <a:rPr lang="en-US" dirty="0" smtClean="0"/>
              <a:t>2 dissimilar materials rub against each other causing charge to </a:t>
            </a:r>
            <a:r>
              <a:rPr lang="en-US" u="sng" dirty="0" smtClean="0">
                <a:solidFill>
                  <a:srgbClr val="FF0000"/>
                </a:solidFill>
              </a:rPr>
              <a:t>transfer</a:t>
            </a:r>
            <a:r>
              <a:rPr lang="en-US" dirty="0" smtClean="0"/>
              <a:t> between objects</a:t>
            </a:r>
          </a:p>
          <a:p>
            <a:pPr marL="946404" lvl="2" indent="-342900"/>
            <a:r>
              <a:rPr lang="en-US" dirty="0" smtClean="0"/>
              <a:t>Ebonite/Fur</a:t>
            </a:r>
          </a:p>
          <a:p>
            <a:pPr marL="946404" lvl="2" indent="-342900"/>
            <a:r>
              <a:rPr lang="en-US" dirty="0" smtClean="0"/>
              <a:t>Wool/Cotton</a:t>
            </a:r>
          </a:p>
          <a:p>
            <a:pPr marL="946404" lvl="2" indent="-342900"/>
            <a:r>
              <a:rPr lang="en-US" dirty="0" smtClean="0"/>
              <a:t>Glass/Silk</a:t>
            </a:r>
          </a:p>
          <a:p>
            <a:pPr marL="946404" lvl="2" indent="-342900"/>
            <a:r>
              <a:rPr lang="en-US" strike="sngStrike" dirty="0" smtClean="0"/>
              <a:t>Cotton/Cotton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Contact</a:t>
            </a:r>
          </a:p>
          <a:p>
            <a:pPr lvl="1"/>
            <a:r>
              <a:rPr lang="en-US" dirty="0" smtClean="0"/>
              <a:t>An existing charged object touches a neutral object causing charge to transfer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Induction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charge created?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4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Animation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145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Neutral &amp; Charges</vt:lpstr>
      <vt:lpstr>How is Neutral attracted to Charged Objects?</vt:lpstr>
      <vt:lpstr>How is Neutral attracted to Charged Objects?</vt:lpstr>
      <vt:lpstr>How is charge created?</vt:lpstr>
      <vt:lpstr>Friction</vt:lpstr>
    </vt:vector>
  </TitlesOfParts>
  <Company>Border Land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Neutral &amp; Charges</dc:title>
  <dc:creator>Trevor Stoesz</dc:creator>
  <cp:lastModifiedBy>Trevor Stoesz</cp:lastModifiedBy>
  <cp:revision>10</cp:revision>
  <dcterms:created xsi:type="dcterms:W3CDTF">2014-11-14T14:51:18Z</dcterms:created>
  <dcterms:modified xsi:type="dcterms:W3CDTF">2014-11-14T17:02:22Z</dcterms:modified>
</cp:coreProperties>
</file>