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cene3d>
                <a:camera prst="orthographicFront"/>
                <a:lightRig rig="freezing" dir="tl"/>
              </a:scene3d>
              <a:sp3d prstMaterial="plastic">
                <a:bevelT w="25400" h="38100"/>
              </a:sp3d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Interphase</c:v>
                </c:pt>
                <c:pt idx="1">
                  <c:v>Prophase</c:v>
                </c:pt>
                <c:pt idx="2">
                  <c:v>Metaphase</c:v>
                </c:pt>
                <c:pt idx="3">
                  <c:v>Anaphase</c:v>
                </c:pt>
                <c:pt idx="4">
                  <c:v>Telophase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0.27</c:v>
                </c:pt>
                <c:pt idx="2">
                  <c:v>0.09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cene3d>
                <a:camera prst="orthographicFront"/>
                <a:lightRig rig="freezing" dir="tl"/>
              </a:scene3d>
              <a:sp3d prstMaterial="plastic">
                <a:bevelT w="25400" h="38100"/>
              </a:sp3d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Interphase</c:v>
                </c:pt>
                <c:pt idx="1">
                  <c:v>Prophase</c:v>
                </c:pt>
                <c:pt idx="2">
                  <c:v>Metaphase</c:v>
                </c:pt>
                <c:pt idx="3">
                  <c:v>Anaphase</c:v>
                </c:pt>
                <c:pt idx="4">
                  <c:v>Telophase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0.27</c:v>
                </c:pt>
                <c:pt idx="2">
                  <c:v>0.09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6CB591-FFFB-42A1-8BB2-63051669C42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85F44A-0021-4E3F-AF47-6662F839584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 Division/Duplication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441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8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4017153"/>
            <a:ext cx="173847" cy="1738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4038600"/>
            <a:ext cx="173847" cy="1738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4800" y="2286000"/>
            <a:ext cx="1600200" cy="3284036"/>
            <a:chOff x="297180" y="2286000"/>
            <a:chExt cx="2560320" cy="3284036"/>
          </a:xfrm>
        </p:grpSpPr>
        <p:sp>
          <p:nvSpPr>
            <p:cNvPr id="8" name="Freeform 7"/>
            <p:cNvSpPr/>
            <p:nvPr/>
          </p:nvSpPr>
          <p:spPr>
            <a:xfrm>
              <a:off x="320040" y="2286000"/>
              <a:ext cx="2484120" cy="1790700"/>
            </a:xfrm>
            <a:custGeom>
              <a:avLst/>
              <a:gdLst>
                <a:gd name="connsiteX0" fmla="*/ 2484120 w 2484120"/>
                <a:gd name="connsiteY0" fmla="*/ 0 h 1790700"/>
                <a:gd name="connsiteX1" fmla="*/ 1325880 w 2484120"/>
                <a:gd name="connsiteY1" fmla="*/ 205740 h 1790700"/>
                <a:gd name="connsiteX2" fmla="*/ 350520 w 2484120"/>
                <a:gd name="connsiteY2" fmla="*/ 1051560 h 1790700"/>
                <a:gd name="connsiteX3" fmla="*/ 0 w 2484120"/>
                <a:gd name="connsiteY3" fmla="*/ 179070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4120" h="1790700">
                  <a:moveTo>
                    <a:pt x="2484120" y="0"/>
                  </a:moveTo>
                  <a:cubicBezTo>
                    <a:pt x="2082800" y="15240"/>
                    <a:pt x="1681480" y="30480"/>
                    <a:pt x="1325880" y="205740"/>
                  </a:cubicBezTo>
                  <a:cubicBezTo>
                    <a:pt x="970280" y="381000"/>
                    <a:pt x="571500" y="787400"/>
                    <a:pt x="350520" y="1051560"/>
                  </a:cubicBezTo>
                  <a:cubicBezTo>
                    <a:pt x="129540" y="1315720"/>
                    <a:pt x="17780" y="1676400"/>
                    <a:pt x="0" y="179070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0520" y="3289944"/>
              <a:ext cx="2468880" cy="794376"/>
            </a:xfrm>
            <a:custGeom>
              <a:avLst/>
              <a:gdLst>
                <a:gd name="connsiteX0" fmla="*/ 2468880 w 2468880"/>
                <a:gd name="connsiteY0" fmla="*/ 32376 h 794376"/>
                <a:gd name="connsiteX1" fmla="*/ 1508760 w 2468880"/>
                <a:gd name="connsiteY1" fmla="*/ 24756 h 794376"/>
                <a:gd name="connsiteX2" fmla="*/ 754380 w 2468880"/>
                <a:gd name="connsiteY2" fmla="*/ 306696 h 794376"/>
                <a:gd name="connsiteX3" fmla="*/ 0 w 2468880"/>
                <a:gd name="connsiteY3" fmla="*/ 794376 h 79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880" h="794376">
                  <a:moveTo>
                    <a:pt x="2468880" y="32376"/>
                  </a:moveTo>
                  <a:cubicBezTo>
                    <a:pt x="2131695" y="5706"/>
                    <a:pt x="1794510" y="-20964"/>
                    <a:pt x="1508760" y="24756"/>
                  </a:cubicBezTo>
                  <a:cubicBezTo>
                    <a:pt x="1223010" y="70476"/>
                    <a:pt x="1005840" y="178426"/>
                    <a:pt x="754380" y="306696"/>
                  </a:cubicBezTo>
                  <a:cubicBezTo>
                    <a:pt x="502920" y="434966"/>
                    <a:pt x="251460" y="614671"/>
                    <a:pt x="0" y="79437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7180" y="4137660"/>
              <a:ext cx="2560320" cy="1432376"/>
            </a:xfrm>
            <a:custGeom>
              <a:avLst/>
              <a:gdLst>
                <a:gd name="connsiteX0" fmla="*/ 2560320 w 2560320"/>
                <a:gd name="connsiteY0" fmla="*/ 1348740 h 1432376"/>
                <a:gd name="connsiteX1" fmla="*/ 1607820 w 2560320"/>
                <a:gd name="connsiteY1" fmla="*/ 1402080 h 1432376"/>
                <a:gd name="connsiteX2" fmla="*/ 518160 w 2560320"/>
                <a:gd name="connsiteY2" fmla="*/ 937260 h 1432376"/>
                <a:gd name="connsiteX3" fmla="*/ 0 w 2560320"/>
                <a:gd name="connsiteY3" fmla="*/ 0 h 143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0320" h="1432376">
                  <a:moveTo>
                    <a:pt x="2560320" y="1348740"/>
                  </a:moveTo>
                  <a:cubicBezTo>
                    <a:pt x="2254250" y="1409700"/>
                    <a:pt x="1948180" y="1470660"/>
                    <a:pt x="1607820" y="1402080"/>
                  </a:cubicBezTo>
                  <a:cubicBezTo>
                    <a:pt x="1267460" y="1333500"/>
                    <a:pt x="786130" y="1170940"/>
                    <a:pt x="518160" y="937260"/>
                  </a:cubicBezTo>
                  <a:cubicBezTo>
                    <a:pt x="250190" y="703580"/>
                    <a:pt x="125095" y="35179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660" y="4152900"/>
              <a:ext cx="2506980" cy="302114"/>
            </a:xfrm>
            <a:custGeom>
              <a:avLst/>
              <a:gdLst>
                <a:gd name="connsiteX0" fmla="*/ 2506980 w 2506980"/>
                <a:gd name="connsiteY0" fmla="*/ 266700 h 302114"/>
                <a:gd name="connsiteX1" fmla="*/ 1653540 w 2506980"/>
                <a:gd name="connsiteY1" fmla="*/ 297180 h 302114"/>
                <a:gd name="connsiteX2" fmla="*/ 403860 w 2506980"/>
                <a:gd name="connsiteY2" fmla="*/ 175260 h 302114"/>
                <a:gd name="connsiteX3" fmla="*/ 0 w 2506980"/>
                <a:gd name="connsiteY3" fmla="*/ 0 h 30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6980" h="302114">
                  <a:moveTo>
                    <a:pt x="2506980" y="266700"/>
                  </a:moveTo>
                  <a:cubicBezTo>
                    <a:pt x="2255520" y="289560"/>
                    <a:pt x="2004060" y="312420"/>
                    <a:pt x="1653540" y="297180"/>
                  </a:cubicBezTo>
                  <a:cubicBezTo>
                    <a:pt x="1303020" y="281940"/>
                    <a:pt x="679450" y="224790"/>
                    <a:pt x="403860" y="175260"/>
                  </a:cubicBezTo>
                  <a:cubicBezTo>
                    <a:pt x="128270" y="125730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0" y="2286000"/>
            <a:ext cx="1531620" cy="3255863"/>
            <a:chOff x="2842260" y="2279949"/>
            <a:chExt cx="2522220" cy="3255863"/>
          </a:xfrm>
        </p:grpSpPr>
        <p:sp>
          <p:nvSpPr>
            <p:cNvPr id="13" name="Freeform 12"/>
            <p:cNvSpPr/>
            <p:nvPr/>
          </p:nvSpPr>
          <p:spPr>
            <a:xfrm>
              <a:off x="2865120" y="2279949"/>
              <a:ext cx="2468880" cy="1827231"/>
            </a:xfrm>
            <a:custGeom>
              <a:avLst/>
              <a:gdLst>
                <a:gd name="connsiteX0" fmla="*/ 0 w 2468880"/>
                <a:gd name="connsiteY0" fmla="*/ 13671 h 1827231"/>
                <a:gd name="connsiteX1" fmla="*/ 662940 w 2468880"/>
                <a:gd name="connsiteY1" fmla="*/ 36531 h 1827231"/>
                <a:gd name="connsiteX2" fmla="*/ 1493520 w 2468880"/>
                <a:gd name="connsiteY2" fmla="*/ 326091 h 1827231"/>
                <a:gd name="connsiteX3" fmla="*/ 2026920 w 2468880"/>
                <a:gd name="connsiteY3" fmla="*/ 844251 h 1827231"/>
                <a:gd name="connsiteX4" fmla="*/ 2354580 w 2468880"/>
                <a:gd name="connsiteY4" fmla="*/ 1408131 h 1827231"/>
                <a:gd name="connsiteX5" fmla="*/ 2468880 w 2468880"/>
                <a:gd name="connsiteY5" fmla="*/ 1827231 h 1827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8880" h="1827231">
                  <a:moveTo>
                    <a:pt x="0" y="13671"/>
                  </a:moveTo>
                  <a:cubicBezTo>
                    <a:pt x="207010" y="-934"/>
                    <a:pt x="414020" y="-15539"/>
                    <a:pt x="662940" y="36531"/>
                  </a:cubicBezTo>
                  <a:cubicBezTo>
                    <a:pt x="911860" y="88601"/>
                    <a:pt x="1266190" y="191471"/>
                    <a:pt x="1493520" y="326091"/>
                  </a:cubicBezTo>
                  <a:cubicBezTo>
                    <a:pt x="1720850" y="460711"/>
                    <a:pt x="1883410" y="663911"/>
                    <a:pt x="2026920" y="844251"/>
                  </a:cubicBezTo>
                  <a:cubicBezTo>
                    <a:pt x="2170430" y="1024591"/>
                    <a:pt x="2280920" y="1244301"/>
                    <a:pt x="2354580" y="1408131"/>
                  </a:cubicBezTo>
                  <a:cubicBezTo>
                    <a:pt x="2428240" y="1571961"/>
                    <a:pt x="2449830" y="1754841"/>
                    <a:pt x="2468880" y="1827231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42260" y="3321337"/>
              <a:ext cx="2506980" cy="793463"/>
            </a:xfrm>
            <a:custGeom>
              <a:avLst/>
              <a:gdLst>
                <a:gd name="connsiteX0" fmla="*/ 0 w 2506980"/>
                <a:gd name="connsiteY0" fmla="*/ 983 h 793463"/>
                <a:gd name="connsiteX1" fmla="*/ 701040 w 2506980"/>
                <a:gd name="connsiteY1" fmla="*/ 23843 h 793463"/>
                <a:gd name="connsiteX2" fmla="*/ 1470660 w 2506980"/>
                <a:gd name="connsiteY2" fmla="*/ 161003 h 793463"/>
                <a:gd name="connsiteX3" fmla="*/ 2110740 w 2506980"/>
                <a:gd name="connsiteY3" fmla="*/ 458183 h 793463"/>
                <a:gd name="connsiteX4" fmla="*/ 2506980 w 2506980"/>
                <a:gd name="connsiteY4" fmla="*/ 793463 h 79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980" h="793463">
                  <a:moveTo>
                    <a:pt x="0" y="983"/>
                  </a:moveTo>
                  <a:cubicBezTo>
                    <a:pt x="227965" y="-922"/>
                    <a:pt x="455930" y="-2827"/>
                    <a:pt x="701040" y="23843"/>
                  </a:cubicBezTo>
                  <a:cubicBezTo>
                    <a:pt x="946150" y="50513"/>
                    <a:pt x="1235710" y="88613"/>
                    <a:pt x="1470660" y="161003"/>
                  </a:cubicBezTo>
                  <a:cubicBezTo>
                    <a:pt x="1705610" y="233393"/>
                    <a:pt x="1938020" y="352773"/>
                    <a:pt x="2110740" y="458183"/>
                  </a:cubicBezTo>
                  <a:cubicBezTo>
                    <a:pt x="2283460" y="563593"/>
                    <a:pt x="2395220" y="678528"/>
                    <a:pt x="2506980" y="793463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80360" y="4183380"/>
              <a:ext cx="2461260" cy="260146"/>
            </a:xfrm>
            <a:custGeom>
              <a:avLst/>
              <a:gdLst>
                <a:gd name="connsiteX0" fmla="*/ 0 w 2461260"/>
                <a:gd name="connsiteY0" fmla="*/ 236220 h 260146"/>
                <a:gd name="connsiteX1" fmla="*/ 640080 w 2461260"/>
                <a:gd name="connsiteY1" fmla="*/ 259080 h 260146"/>
                <a:gd name="connsiteX2" fmla="*/ 1432560 w 2461260"/>
                <a:gd name="connsiteY2" fmla="*/ 205740 h 260146"/>
                <a:gd name="connsiteX3" fmla="*/ 2065020 w 2461260"/>
                <a:gd name="connsiteY3" fmla="*/ 152400 h 260146"/>
                <a:gd name="connsiteX4" fmla="*/ 2461260 w 2461260"/>
                <a:gd name="connsiteY4" fmla="*/ 0 h 26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1260" h="260146">
                  <a:moveTo>
                    <a:pt x="0" y="236220"/>
                  </a:moveTo>
                  <a:cubicBezTo>
                    <a:pt x="200660" y="250190"/>
                    <a:pt x="401320" y="264160"/>
                    <a:pt x="640080" y="259080"/>
                  </a:cubicBezTo>
                  <a:cubicBezTo>
                    <a:pt x="878840" y="254000"/>
                    <a:pt x="1432560" y="205740"/>
                    <a:pt x="1432560" y="205740"/>
                  </a:cubicBezTo>
                  <a:cubicBezTo>
                    <a:pt x="1670050" y="187960"/>
                    <a:pt x="1893570" y="186690"/>
                    <a:pt x="2065020" y="152400"/>
                  </a:cubicBezTo>
                  <a:cubicBezTo>
                    <a:pt x="2236470" y="118110"/>
                    <a:pt x="2414270" y="26670"/>
                    <a:pt x="246126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7980" y="4175760"/>
              <a:ext cx="2476500" cy="1360052"/>
            </a:xfrm>
            <a:custGeom>
              <a:avLst/>
              <a:gdLst>
                <a:gd name="connsiteX0" fmla="*/ 0 w 2476500"/>
                <a:gd name="connsiteY0" fmla="*/ 1341120 h 1360052"/>
                <a:gd name="connsiteX1" fmla="*/ 533400 w 2476500"/>
                <a:gd name="connsiteY1" fmla="*/ 1356360 h 1360052"/>
                <a:gd name="connsiteX2" fmla="*/ 1310640 w 2476500"/>
                <a:gd name="connsiteY2" fmla="*/ 1280160 h 1360052"/>
                <a:gd name="connsiteX3" fmla="*/ 1905000 w 2476500"/>
                <a:gd name="connsiteY3" fmla="*/ 998220 h 1360052"/>
                <a:gd name="connsiteX4" fmla="*/ 2293620 w 2476500"/>
                <a:gd name="connsiteY4" fmla="*/ 518160 h 1360052"/>
                <a:gd name="connsiteX5" fmla="*/ 2476500 w 2476500"/>
                <a:gd name="connsiteY5" fmla="*/ 0 h 136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0" h="1360052">
                  <a:moveTo>
                    <a:pt x="0" y="1341120"/>
                  </a:moveTo>
                  <a:cubicBezTo>
                    <a:pt x="157480" y="1353820"/>
                    <a:pt x="314960" y="1366520"/>
                    <a:pt x="533400" y="1356360"/>
                  </a:cubicBezTo>
                  <a:cubicBezTo>
                    <a:pt x="751840" y="1346200"/>
                    <a:pt x="1082040" y="1339850"/>
                    <a:pt x="1310640" y="1280160"/>
                  </a:cubicBezTo>
                  <a:cubicBezTo>
                    <a:pt x="1539240" y="1220470"/>
                    <a:pt x="1741170" y="1125220"/>
                    <a:pt x="1905000" y="998220"/>
                  </a:cubicBezTo>
                  <a:cubicBezTo>
                    <a:pt x="2068830" y="871220"/>
                    <a:pt x="2198370" y="684530"/>
                    <a:pt x="2293620" y="518160"/>
                  </a:cubicBezTo>
                  <a:cubicBezTo>
                    <a:pt x="2388870" y="351790"/>
                    <a:pt x="2432685" y="175895"/>
                    <a:pt x="247650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Freeform 16"/>
          <p:cNvSpPr/>
          <p:nvPr/>
        </p:nvSpPr>
        <p:spPr>
          <a:xfrm>
            <a:off x="3187680" y="2670563"/>
            <a:ext cx="650085" cy="1346590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flipH="1">
            <a:off x="1871663" y="2805229"/>
            <a:ext cx="607941" cy="1032216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0770576">
            <a:off x="1910180" y="4808504"/>
            <a:ext cx="446833" cy="1213277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0770576" flipH="1">
            <a:off x="3469963" y="4733624"/>
            <a:ext cx="403828" cy="1208270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21363747">
            <a:off x="3493482" y="4134091"/>
            <a:ext cx="380235" cy="547271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21363747" flipH="1">
            <a:off x="1926122" y="4079263"/>
            <a:ext cx="414953" cy="629499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1023591">
            <a:off x="1900765" y="2013344"/>
            <a:ext cx="441857" cy="616808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1023591" flipH="1">
            <a:off x="3408520" y="2040995"/>
            <a:ext cx="408980" cy="616929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638800" y="1935480"/>
            <a:ext cx="335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Spindle fibers begin to contract</a:t>
            </a:r>
          </a:p>
          <a:p>
            <a:r>
              <a:rPr lang="en-US" sz="2000" dirty="0" smtClean="0"/>
              <a:t>Duplicated chromosomes split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79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 smtClean="0"/>
              <a:t>4 - </a:t>
            </a:r>
            <a:r>
              <a:rPr lang="en-US" b="1" dirty="0" err="1" smtClean="0"/>
              <a:t>Telophase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905000"/>
            <a:ext cx="5486400" cy="4343400"/>
            <a:chOff x="152400" y="1905000"/>
            <a:chExt cx="7162800" cy="4343400"/>
          </a:xfrm>
        </p:grpSpPr>
        <p:sp>
          <p:nvSpPr>
            <p:cNvPr id="4" name="Oval 3"/>
            <p:cNvSpPr/>
            <p:nvPr/>
          </p:nvSpPr>
          <p:spPr>
            <a:xfrm>
              <a:off x="152400" y="1905000"/>
              <a:ext cx="5410200" cy="43434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05000" y="1905000"/>
              <a:ext cx="5410200" cy="43434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990600" y="2057400"/>
              <a:ext cx="5410200" cy="40386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3035456"/>
            <a:ext cx="5203047" cy="2085924"/>
            <a:chOff x="228600" y="3035456"/>
            <a:chExt cx="5203047" cy="2085924"/>
          </a:xfrm>
        </p:grpSpPr>
        <p:sp>
          <p:nvSpPr>
            <p:cNvPr id="20" name="Oval 19"/>
            <p:cNvSpPr/>
            <p:nvPr/>
          </p:nvSpPr>
          <p:spPr>
            <a:xfrm>
              <a:off x="228600" y="3991189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257800" y="3989776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4800" y="3124200"/>
              <a:ext cx="614535" cy="1691403"/>
              <a:chOff x="304800" y="3124200"/>
              <a:chExt cx="614535" cy="1691403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311987" y="3124200"/>
                <a:ext cx="482440" cy="952500"/>
              </a:xfrm>
              <a:custGeom>
                <a:avLst/>
                <a:gdLst>
                  <a:gd name="connsiteX0" fmla="*/ 2484120 w 2484120"/>
                  <a:gd name="connsiteY0" fmla="*/ 0 h 1790700"/>
                  <a:gd name="connsiteX1" fmla="*/ 1325880 w 2484120"/>
                  <a:gd name="connsiteY1" fmla="*/ 205740 h 1790700"/>
                  <a:gd name="connsiteX2" fmla="*/ 350520 w 2484120"/>
                  <a:gd name="connsiteY2" fmla="*/ 1051560 h 1790700"/>
                  <a:gd name="connsiteX3" fmla="*/ 0 w 2484120"/>
                  <a:gd name="connsiteY3" fmla="*/ 17907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4120" h="1790700">
                    <a:moveTo>
                      <a:pt x="2484120" y="0"/>
                    </a:moveTo>
                    <a:cubicBezTo>
                      <a:pt x="2082800" y="15240"/>
                      <a:pt x="1681480" y="30480"/>
                      <a:pt x="1325880" y="205740"/>
                    </a:cubicBezTo>
                    <a:cubicBezTo>
                      <a:pt x="970280" y="381000"/>
                      <a:pt x="571500" y="787400"/>
                      <a:pt x="350520" y="1051560"/>
                    </a:cubicBezTo>
                    <a:cubicBezTo>
                      <a:pt x="129540" y="1315720"/>
                      <a:pt x="17780" y="1676400"/>
                      <a:pt x="0" y="179070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21568" y="3600450"/>
                <a:ext cx="472858" cy="483870"/>
              </a:xfrm>
              <a:custGeom>
                <a:avLst/>
                <a:gdLst>
                  <a:gd name="connsiteX0" fmla="*/ 2468880 w 2468880"/>
                  <a:gd name="connsiteY0" fmla="*/ 32376 h 794376"/>
                  <a:gd name="connsiteX1" fmla="*/ 1508760 w 2468880"/>
                  <a:gd name="connsiteY1" fmla="*/ 24756 h 794376"/>
                  <a:gd name="connsiteX2" fmla="*/ 754380 w 2468880"/>
                  <a:gd name="connsiteY2" fmla="*/ 306696 h 794376"/>
                  <a:gd name="connsiteX3" fmla="*/ 0 w 2468880"/>
                  <a:gd name="connsiteY3" fmla="*/ 794376 h 79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880" h="794376">
                    <a:moveTo>
                      <a:pt x="2468880" y="32376"/>
                    </a:moveTo>
                    <a:cubicBezTo>
                      <a:pt x="2131695" y="5706"/>
                      <a:pt x="1794510" y="-20964"/>
                      <a:pt x="1508760" y="24756"/>
                    </a:cubicBezTo>
                    <a:cubicBezTo>
                      <a:pt x="1223010" y="70476"/>
                      <a:pt x="1005840" y="178426"/>
                      <a:pt x="754380" y="306696"/>
                    </a:cubicBezTo>
                    <a:cubicBezTo>
                      <a:pt x="502920" y="434966"/>
                      <a:pt x="251460" y="614671"/>
                      <a:pt x="0" y="794376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04800" y="4137660"/>
                <a:ext cx="614535" cy="677943"/>
              </a:xfrm>
              <a:custGeom>
                <a:avLst/>
                <a:gdLst>
                  <a:gd name="connsiteX0" fmla="*/ 2560320 w 2560320"/>
                  <a:gd name="connsiteY0" fmla="*/ 1348740 h 1432376"/>
                  <a:gd name="connsiteX1" fmla="*/ 1607820 w 2560320"/>
                  <a:gd name="connsiteY1" fmla="*/ 1402080 h 1432376"/>
                  <a:gd name="connsiteX2" fmla="*/ 518160 w 2560320"/>
                  <a:gd name="connsiteY2" fmla="*/ 937260 h 1432376"/>
                  <a:gd name="connsiteX3" fmla="*/ 0 w 2560320"/>
                  <a:gd name="connsiteY3" fmla="*/ 0 h 1432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320" h="1432376">
                    <a:moveTo>
                      <a:pt x="2560320" y="1348740"/>
                    </a:moveTo>
                    <a:cubicBezTo>
                      <a:pt x="2254250" y="1409700"/>
                      <a:pt x="1948180" y="1470660"/>
                      <a:pt x="1607820" y="1402080"/>
                    </a:cubicBezTo>
                    <a:cubicBezTo>
                      <a:pt x="1267460" y="1333500"/>
                      <a:pt x="786130" y="1170940"/>
                      <a:pt x="518160" y="937260"/>
                    </a:cubicBezTo>
                    <a:cubicBezTo>
                      <a:pt x="250190" y="703580"/>
                      <a:pt x="125095" y="35179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14382" y="4152900"/>
                <a:ext cx="530013" cy="266700"/>
              </a:xfrm>
              <a:custGeom>
                <a:avLst/>
                <a:gdLst>
                  <a:gd name="connsiteX0" fmla="*/ 2506980 w 2506980"/>
                  <a:gd name="connsiteY0" fmla="*/ 266700 h 302114"/>
                  <a:gd name="connsiteX1" fmla="*/ 1653540 w 2506980"/>
                  <a:gd name="connsiteY1" fmla="*/ 297180 h 302114"/>
                  <a:gd name="connsiteX2" fmla="*/ 403860 w 2506980"/>
                  <a:gd name="connsiteY2" fmla="*/ 175260 h 302114"/>
                  <a:gd name="connsiteX3" fmla="*/ 0 w 2506980"/>
                  <a:gd name="connsiteY3" fmla="*/ 0 h 3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6980" h="302114">
                    <a:moveTo>
                      <a:pt x="2506980" y="266700"/>
                    </a:moveTo>
                    <a:cubicBezTo>
                      <a:pt x="2255520" y="289560"/>
                      <a:pt x="2004060" y="312420"/>
                      <a:pt x="1653540" y="297180"/>
                    </a:cubicBezTo>
                    <a:cubicBezTo>
                      <a:pt x="1303020" y="281940"/>
                      <a:pt x="679450" y="224790"/>
                      <a:pt x="403860" y="175260"/>
                    </a:cubicBezTo>
                    <a:cubicBezTo>
                      <a:pt x="128270" y="125730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938409" y="3276600"/>
              <a:ext cx="403209" cy="1752600"/>
              <a:chOff x="4700487" y="3342096"/>
              <a:chExt cx="663991" cy="1752600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4700487" y="3342096"/>
                <a:ext cx="633513" cy="765084"/>
              </a:xfrm>
              <a:custGeom>
                <a:avLst/>
                <a:gdLst>
                  <a:gd name="connsiteX0" fmla="*/ 0 w 2468880"/>
                  <a:gd name="connsiteY0" fmla="*/ 13671 h 1827231"/>
                  <a:gd name="connsiteX1" fmla="*/ 662940 w 2468880"/>
                  <a:gd name="connsiteY1" fmla="*/ 36531 h 1827231"/>
                  <a:gd name="connsiteX2" fmla="*/ 1493520 w 2468880"/>
                  <a:gd name="connsiteY2" fmla="*/ 326091 h 1827231"/>
                  <a:gd name="connsiteX3" fmla="*/ 2026920 w 2468880"/>
                  <a:gd name="connsiteY3" fmla="*/ 844251 h 1827231"/>
                  <a:gd name="connsiteX4" fmla="*/ 2354580 w 2468880"/>
                  <a:gd name="connsiteY4" fmla="*/ 1408131 h 1827231"/>
                  <a:gd name="connsiteX5" fmla="*/ 2468880 w 2468880"/>
                  <a:gd name="connsiteY5" fmla="*/ 1827231 h 182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880" h="1827231">
                    <a:moveTo>
                      <a:pt x="0" y="13671"/>
                    </a:moveTo>
                    <a:cubicBezTo>
                      <a:pt x="207010" y="-934"/>
                      <a:pt x="414020" y="-15539"/>
                      <a:pt x="662940" y="36531"/>
                    </a:cubicBezTo>
                    <a:cubicBezTo>
                      <a:pt x="911860" y="88601"/>
                      <a:pt x="1266190" y="191471"/>
                      <a:pt x="1493520" y="326091"/>
                    </a:cubicBezTo>
                    <a:cubicBezTo>
                      <a:pt x="1720850" y="460711"/>
                      <a:pt x="1883410" y="663911"/>
                      <a:pt x="2026920" y="844251"/>
                    </a:cubicBezTo>
                    <a:cubicBezTo>
                      <a:pt x="2170430" y="1024591"/>
                      <a:pt x="2280920" y="1244301"/>
                      <a:pt x="2354580" y="1408131"/>
                    </a:cubicBezTo>
                    <a:cubicBezTo>
                      <a:pt x="2428240" y="1571961"/>
                      <a:pt x="2449830" y="1754841"/>
                      <a:pt x="2468880" y="1827231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840297" y="3887041"/>
                <a:ext cx="508941" cy="227759"/>
              </a:xfrm>
              <a:custGeom>
                <a:avLst/>
                <a:gdLst>
                  <a:gd name="connsiteX0" fmla="*/ 0 w 2506980"/>
                  <a:gd name="connsiteY0" fmla="*/ 983 h 793463"/>
                  <a:gd name="connsiteX1" fmla="*/ 701040 w 2506980"/>
                  <a:gd name="connsiteY1" fmla="*/ 23843 h 793463"/>
                  <a:gd name="connsiteX2" fmla="*/ 1470660 w 2506980"/>
                  <a:gd name="connsiteY2" fmla="*/ 161003 h 793463"/>
                  <a:gd name="connsiteX3" fmla="*/ 2110740 w 2506980"/>
                  <a:gd name="connsiteY3" fmla="*/ 458183 h 793463"/>
                  <a:gd name="connsiteX4" fmla="*/ 2506980 w 2506980"/>
                  <a:gd name="connsiteY4" fmla="*/ 793463 h 7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793463">
                    <a:moveTo>
                      <a:pt x="0" y="983"/>
                    </a:moveTo>
                    <a:cubicBezTo>
                      <a:pt x="227965" y="-922"/>
                      <a:pt x="455930" y="-2827"/>
                      <a:pt x="701040" y="23843"/>
                    </a:cubicBezTo>
                    <a:cubicBezTo>
                      <a:pt x="946150" y="50513"/>
                      <a:pt x="1235710" y="88613"/>
                      <a:pt x="1470660" y="161003"/>
                    </a:cubicBezTo>
                    <a:cubicBezTo>
                      <a:pt x="1705610" y="233393"/>
                      <a:pt x="1938020" y="352773"/>
                      <a:pt x="2110740" y="458183"/>
                    </a:cubicBezTo>
                    <a:cubicBezTo>
                      <a:pt x="2283460" y="563593"/>
                      <a:pt x="2395220" y="678528"/>
                      <a:pt x="2506980" y="793463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929730" y="4183379"/>
                <a:ext cx="411887" cy="438001"/>
              </a:xfrm>
              <a:custGeom>
                <a:avLst/>
                <a:gdLst>
                  <a:gd name="connsiteX0" fmla="*/ 0 w 2461260"/>
                  <a:gd name="connsiteY0" fmla="*/ 236220 h 260146"/>
                  <a:gd name="connsiteX1" fmla="*/ 640080 w 2461260"/>
                  <a:gd name="connsiteY1" fmla="*/ 259080 h 260146"/>
                  <a:gd name="connsiteX2" fmla="*/ 1432560 w 2461260"/>
                  <a:gd name="connsiteY2" fmla="*/ 205740 h 260146"/>
                  <a:gd name="connsiteX3" fmla="*/ 2065020 w 2461260"/>
                  <a:gd name="connsiteY3" fmla="*/ 152400 h 260146"/>
                  <a:gd name="connsiteX4" fmla="*/ 2461260 w 2461260"/>
                  <a:gd name="connsiteY4" fmla="*/ 0 h 26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1260" h="260146">
                    <a:moveTo>
                      <a:pt x="0" y="236220"/>
                    </a:moveTo>
                    <a:cubicBezTo>
                      <a:pt x="200660" y="250190"/>
                      <a:pt x="401320" y="264160"/>
                      <a:pt x="640080" y="259080"/>
                    </a:cubicBezTo>
                    <a:cubicBezTo>
                      <a:pt x="878840" y="254000"/>
                      <a:pt x="1432560" y="205740"/>
                      <a:pt x="1432560" y="205740"/>
                    </a:cubicBezTo>
                    <a:cubicBezTo>
                      <a:pt x="1670050" y="187960"/>
                      <a:pt x="1893570" y="186690"/>
                      <a:pt x="2065020" y="152400"/>
                    </a:cubicBezTo>
                    <a:cubicBezTo>
                      <a:pt x="2236470" y="118110"/>
                      <a:pt x="2414270" y="26670"/>
                      <a:pt x="246126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929730" y="4175760"/>
                <a:ext cx="434748" cy="918936"/>
              </a:xfrm>
              <a:custGeom>
                <a:avLst/>
                <a:gdLst>
                  <a:gd name="connsiteX0" fmla="*/ 0 w 2476500"/>
                  <a:gd name="connsiteY0" fmla="*/ 1341120 h 1360052"/>
                  <a:gd name="connsiteX1" fmla="*/ 533400 w 2476500"/>
                  <a:gd name="connsiteY1" fmla="*/ 1356360 h 1360052"/>
                  <a:gd name="connsiteX2" fmla="*/ 1310640 w 2476500"/>
                  <a:gd name="connsiteY2" fmla="*/ 1280160 h 1360052"/>
                  <a:gd name="connsiteX3" fmla="*/ 1905000 w 2476500"/>
                  <a:gd name="connsiteY3" fmla="*/ 998220 h 1360052"/>
                  <a:gd name="connsiteX4" fmla="*/ 2293620 w 2476500"/>
                  <a:gd name="connsiteY4" fmla="*/ 518160 h 1360052"/>
                  <a:gd name="connsiteX5" fmla="*/ 2476500 w 2476500"/>
                  <a:gd name="connsiteY5" fmla="*/ 0 h 136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76500" h="1360052">
                    <a:moveTo>
                      <a:pt x="0" y="1341120"/>
                    </a:moveTo>
                    <a:cubicBezTo>
                      <a:pt x="157480" y="1353820"/>
                      <a:pt x="314960" y="1366520"/>
                      <a:pt x="533400" y="1356360"/>
                    </a:cubicBezTo>
                    <a:cubicBezTo>
                      <a:pt x="751840" y="1346200"/>
                      <a:pt x="1082040" y="1339850"/>
                      <a:pt x="1310640" y="1280160"/>
                    </a:cubicBezTo>
                    <a:cubicBezTo>
                      <a:pt x="1539240" y="1220470"/>
                      <a:pt x="1741170" y="1125220"/>
                      <a:pt x="1905000" y="998220"/>
                    </a:cubicBezTo>
                    <a:cubicBezTo>
                      <a:pt x="2068830" y="871220"/>
                      <a:pt x="2198370" y="684530"/>
                      <a:pt x="2293620" y="518160"/>
                    </a:cubicBezTo>
                    <a:cubicBezTo>
                      <a:pt x="2388870" y="351790"/>
                      <a:pt x="2432685" y="175895"/>
                      <a:pt x="247650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10800000">
              <a:off x="4137960" y="3038892"/>
              <a:ext cx="960720" cy="2082488"/>
              <a:chOff x="3657600" y="3107639"/>
              <a:chExt cx="960720" cy="2082488"/>
            </a:xfrm>
          </p:grpSpPr>
          <p:sp>
            <p:nvSpPr>
              <p:cNvPr id="12" name="Freeform 11"/>
              <p:cNvSpPr/>
              <p:nvPr/>
            </p:nvSpPr>
            <p:spPr>
              <a:xfrm flipH="1">
                <a:off x="3657600" y="3415080"/>
                <a:ext cx="960720" cy="516108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0770576">
                <a:off x="3810484" y="4585445"/>
                <a:ext cx="805264" cy="604682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21363747" flipH="1">
                <a:off x="3743765" y="4243367"/>
                <a:ext cx="403083" cy="328213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11023591">
                <a:off x="3687689" y="3107639"/>
                <a:ext cx="460926" cy="292771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69024" y="3035456"/>
              <a:ext cx="960720" cy="2082488"/>
              <a:chOff x="794424" y="2955239"/>
              <a:chExt cx="960720" cy="2082488"/>
            </a:xfrm>
          </p:grpSpPr>
          <p:sp>
            <p:nvSpPr>
              <p:cNvPr id="8" name="Freeform 7"/>
              <p:cNvSpPr/>
              <p:nvPr/>
            </p:nvSpPr>
            <p:spPr>
              <a:xfrm flipH="1">
                <a:off x="794424" y="3262680"/>
                <a:ext cx="960720" cy="516108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0770576">
                <a:off x="947308" y="4433045"/>
                <a:ext cx="805264" cy="604682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21363747" flipH="1">
                <a:off x="880589" y="4090967"/>
                <a:ext cx="403083" cy="328213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1023591">
                <a:off x="824513" y="2955239"/>
                <a:ext cx="460926" cy="292771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28600" y="2013344"/>
            <a:ext cx="5203047" cy="4008437"/>
            <a:chOff x="228600" y="2013344"/>
            <a:chExt cx="5203047" cy="4008437"/>
          </a:xfrm>
        </p:grpSpPr>
        <p:sp>
          <p:nvSpPr>
            <p:cNvPr id="36" name="Oval 35"/>
            <p:cNvSpPr/>
            <p:nvPr/>
          </p:nvSpPr>
          <p:spPr>
            <a:xfrm>
              <a:off x="228600" y="4017153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57800" y="4038600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04800" y="2286000"/>
              <a:ext cx="1600200" cy="3284036"/>
              <a:chOff x="297180" y="2286000"/>
              <a:chExt cx="2560320" cy="3284036"/>
            </a:xfrm>
          </p:grpSpPr>
          <p:sp>
            <p:nvSpPr>
              <p:cNvPr id="39" name="Freeform 38"/>
              <p:cNvSpPr/>
              <p:nvPr/>
            </p:nvSpPr>
            <p:spPr>
              <a:xfrm>
                <a:off x="320040" y="2286000"/>
                <a:ext cx="2484120" cy="1790700"/>
              </a:xfrm>
              <a:custGeom>
                <a:avLst/>
                <a:gdLst>
                  <a:gd name="connsiteX0" fmla="*/ 2484120 w 2484120"/>
                  <a:gd name="connsiteY0" fmla="*/ 0 h 1790700"/>
                  <a:gd name="connsiteX1" fmla="*/ 1325880 w 2484120"/>
                  <a:gd name="connsiteY1" fmla="*/ 205740 h 1790700"/>
                  <a:gd name="connsiteX2" fmla="*/ 350520 w 2484120"/>
                  <a:gd name="connsiteY2" fmla="*/ 1051560 h 1790700"/>
                  <a:gd name="connsiteX3" fmla="*/ 0 w 2484120"/>
                  <a:gd name="connsiteY3" fmla="*/ 17907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4120" h="1790700">
                    <a:moveTo>
                      <a:pt x="2484120" y="0"/>
                    </a:moveTo>
                    <a:cubicBezTo>
                      <a:pt x="2082800" y="15240"/>
                      <a:pt x="1681480" y="30480"/>
                      <a:pt x="1325880" y="205740"/>
                    </a:cubicBezTo>
                    <a:cubicBezTo>
                      <a:pt x="970280" y="381000"/>
                      <a:pt x="571500" y="787400"/>
                      <a:pt x="350520" y="1051560"/>
                    </a:cubicBezTo>
                    <a:cubicBezTo>
                      <a:pt x="129540" y="1315720"/>
                      <a:pt x="17780" y="1676400"/>
                      <a:pt x="0" y="179070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50520" y="3289944"/>
                <a:ext cx="2468880" cy="794376"/>
              </a:xfrm>
              <a:custGeom>
                <a:avLst/>
                <a:gdLst>
                  <a:gd name="connsiteX0" fmla="*/ 2468880 w 2468880"/>
                  <a:gd name="connsiteY0" fmla="*/ 32376 h 794376"/>
                  <a:gd name="connsiteX1" fmla="*/ 1508760 w 2468880"/>
                  <a:gd name="connsiteY1" fmla="*/ 24756 h 794376"/>
                  <a:gd name="connsiteX2" fmla="*/ 754380 w 2468880"/>
                  <a:gd name="connsiteY2" fmla="*/ 306696 h 794376"/>
                  <a:gd name="connsiteX3" fmla="*/ 0 w 2468880"/>
                  <a:gd name="connsiteY3" fmla="*/ 794376 h 79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880" h="794376">
                    <a:moveTo>
                      <a:pt x="2468880" y="32376"/>
                    </a:moveTo>
                    <a:cubicBezTo>
                      <a:pt x="2131695" y="5706"/>
                      <a:pt x="1794510" y="-20964"/>
                      <a:pt x="1508760" y="24756"/>
                    </a:cubicBezTo>
                    <a:cubicBezTo>
                      <a:pt x="1223010" y="70476"/>
                      <a:pt x="1005840" y="178426"/>
                      <a:pt x="754380" y="306696"/>
                    </a:cubicBezTo>
                    <a:cubicBezTo>
                      <a:pt x="502920" y="434966"/>
                      <a:pt x="251460" y="614671"/>
                      <a:pt x="0" y="794376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97180" y="4137660"/>
                <a:ext cx="2560320" cy="1432376"/>
              </a:xfrm>
              <a:custGeom>
                <a:avLst/>
                <a:gdLst>
                  <a:gd name="connsiteX0" fmla="*/ 2560320 w 2560320"/>
                  <a:gd name="connsiteY0" fmla="*/ 1348740 h 1432376"/>
                  <a:gd name="connsiteX1" fmla="*/ 1607820 w 2560320"/>
                  <a:gd name="connsiteY1" fmla="*/ 1402080 h 1432376"/>
                  <a:gd name="connsiteX2" fmla="*/ 518160 w 2560320"/>
                  <a:gd name="connsiteY2" fmla="*/ 937260 h 1432376"/>
                  <a:gd name="connsiteX3" fmla="*/ 0 w 2560320"/>
                  <a:gd name="connsiteY3" fmla="*/ 0 h 1432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320" h="1432376">
                    <a:moveTo>
                      <a:pt x="2560320" y="1348740"/>
                    </a:moveTo>
                    <a:cubicBezTo>
                      <a:pt x="2254250" y="1409700"/>
                      <a:pt x="1948180" y="1470660"/>
                      <a:pt x="1607820" y="1402080"/>
                    </a:cubicBezTo>
                    <a:cubicBezTo>
                      <a:pt x="1267460" y="1333500"/>
                      <a:pt x="786130" y="1170940"/>
                      <a:pt x="518160" y="937260"/>
                    </a:cubicBezTo>
                    <a:cubicBezTo>
                      <a:pt x="250190" y="703580"/>
                      <a:pt x="125095" y="35179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27660" y="4152900"/>
                <a:ext cx="2506980" cy="302114"/>
              </a:xfrm>
              <a:custGeom>
                <a:avLst/>
                <a:gdLst>
                  <a:gd name="connsiteX0" fmla="*/ 2506980 w 2506980"/>
                  <a:gd name="connsiteY0" fmla="*/ 266700 h 302114"/>
                  <a:gd name="connsiteX1" fmla="*/ 1653540 w 2506980"/>
                  <a:gd name="connsiteY1" fmla="*/ 297180 h 302114"/>
                  <a:gd name="connsiteX2" fmla="*/ 403860 w 2506980"/>
                  <a:gd name="connsiteY2" fmla="*/ 175260 h 302114"/>
                  <a:gd name="connsiteX3" fmla="*/ 0 w 2506980"/>
                  <a:gd name="connsiteY3" fmla="*/ 0 h 3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6980" h="302114">
                    <a:moveTo>
                      <a:pt x="2506980" y="266700"/>
                    </a:moveTo>
                    <a:cubicBezTo>
                      <a:pt x="2255520" y="289560"/>
                      <a:pt x="2004060" y="312420"/>
                      <a:pt x="1653540" y="297180"/>
                    </a:cubicBezTo>
                    <a:cubicBezTo>
                      <a:pt x="1303020" y="281940"/>
                      <a:pt x="679450" y="224790"/>
                      <a:pt x="403860" y="175260"/>
                    </a:cubicBezTo>
                    <a:cubicBezTo>
                      <a:pt x="128270" y="125730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810000" y="2286000"/>
              <a:ext cx="1531620" cy="3255863"/>
              <a:chOff x="2842260" y="2279949"/>
              <a:chExt cx="2522220" cy="3255863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2865120" y="2279949"/>
                <a:ext cx="2468880" cy="1827231"/>
              </a:xfrm>
              <a:custGeom>
                <a:avLst/>
                <a:gdLst>
                  <a:gd name="connsiteX0" fmla="*/ 0 w 2468880"/>
                  <a:gd name="connsiteY0" fmla="*/ 13671 h 1827231"/>
                  <a:gd name="connsiteX1" fmla="*/ 662940 w 2468880"/>
                  <a:gd name="connsiteY1" fmla="*/ 36531 h 1827231"/>
                  <a:gd name="connsiteX2" fmla="*/ 1493520 w 2468880"/>
                  <a:gd name="connsiteY2" fmla="*/ 326091 h 1827231"/>
                  <a:gd name="connsiteX3" fmla="*/ 2026920 w 2468880"/>
                  <a:gd name="connsiteY3" fmla="*/ 844251 h 1827231"/>
                  <a:gd name="connsiteX4" fmla="*/ 2354580 w 2468880"/>
                  <a:gd name="connsiteY4" fmla="*/ 1408131 h 1827231"/>
                  <a:gd name="connsiteX5" fmla="*/ 2468880 w 2468880"/>
                  <a:gd name="connsiteY5" fmla="*/ 1827231 h 182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880" h="1827231">
                    <a:moveTo>
                      <a:pt x="0" y="13671"/>
                    </a:moveTo>
                    <a:cubicBezTo>
                      <a:pt x="207010" y="-934"/>
                      <a:pt x="414020" y="-15539"/>
                      <a:pt x="662940" y="36531"/>
                    </a:cubicBezTo>
                    <a:cubicBezTo>
                      <a:pt x="911860" y="88601"/>
                      <a:pt x="1266190" y="191471"/>
                      <a:pt x="1493520" y="326091"/>
                    </a:cubicBezTo>
                    <a:cubicBezTo>
                      <a:pt x="1720850" y="460711"/>
                      <a:pt x="1883410" y="663911"/>
                      <a:pt x="2026920" y="844251"/>
                    </a:cubicBezTo>
                    <a:cubicBezTo>
                      <a:pt x="2170430" y="1024591"/>
                      <a:pt x="2280920" y="1244301"/>
                      <a:pt x="2354580" y="1408131"/>
                    </a:cubicBezTo>
                    <a:cubicBezTo>
                      <a:pt x="2428240" y="1571961"/>
                      <a:pt x="2449830" y="1754841"/>
                      <a:pt x="2468880" y="1827231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842260" y="3321337"/>
                <a:ext cx="2506980" cy="793463"/>
              </a:xfrm>
              <a:custGeom>
                <a:avLst/>
                <a:gdLst>
                  <a:gd name="connsiteX0" fmla="*/ 0 w 2506980"/>
                  <a:gd name="connsiteY0" fmla="*/ 983 h 793463"/>
                  <a:gd name="connsiteX1" fmla="*/ 701040 w 2506980"/>
                  <a:gd name="connsiteY1" fmla="*/ 23843 h 793463"/>
                  <a:gd name="connsiteX2" fmla="*/ 1470660 w 2506980"/>
                  <a:gd name="connsiteY2" fmla="*/ 161003 h 793463"/>
                  <a:gd name="connsiteX3" fmla="*/ 2110740 w 2506980"/>
                  <a:gd name="connsiteY3" fmla="*/ 458183 h 793463"/>
                  <a:gd name="connsiteX4" fmla="*/ 2506980 w 2506980"/>
                  <a:gd name="connsiteY4" fmla="*/ 793463 h 7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793463">
                    <a:moveTo>
                      <a:pt x="0" y="983"/>
                    </a:moveTo>
                    <a:cubicBezTo>
                      <a:pt x="227965" y="-922"/>
                      <a:pt x="455930" y="-2827"/>
                      <a:pt x="701040" y="23843"/>
                    </a:cubicBezTo>
                    <a:cubicBezTo>
                      <a:pt x="946150" y="50513"/>
                      <a:pt x="1235710" y="88613"/>
                      <a:pt x="1470660" y="161003"/>
                    </a:cubicBezTo>
                    <a:cubicBezTo>
                      <a:pt x="1705610" y="233393"/>
                      <a:pt x="1938020" y="352773"/>
                      <a:pt x="2110740" y="458183"/>
                    </a:cubicBezTo>
                    <a:cubicBezTo>
                      <a:pt x="2283460" y="563593"/>
                      <a:pt x="2395220" y="678528"/>
                      <a:pt x="2506980" y="793463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880360" y="4183380"/>
                <a:ext cx="2461260" cy="260146"/>
              </a:xfrm>
              <a:custGeom>
                <a:avLst/>
                <a:gdLst>
                  <a:gd name="connsiteX0" fmla="*/ 0 w 2461260"/>
                  <a:gd name="connsiteY0" fmla="*/ 236220 h 260146"/>
                  <a:gd name="connsiteX1" fmla="*/ 640080 w 2461260"/>
                  <a:gd name="connsiteY1" fmla="*/ 259080 h 260146"/>
                  <a:gd name="connsiteX2" fmla="*/ 1432560 w 2461260"/>
                  <a:gd name="connsiteY2" fmla="*/ 205740 h 260146"/>
                  <a:gd name="connsiteX3" fmla="*/ 2065020 w 2461260"/>
                  <a:gd name="connsiteY3" fmla="*/ 152400 h 260146"/>
                  <a:gd name="connsiteX4" fmla="*/ 2461260 w 2461260"/>
                  <a:gd name="connsiteY4" fmla="*/ 0 h 26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1260" h="260146">
                    <a:moveTo>
                      <a:pt x="0" y="236220"/>
                    </a:moveTo>
                    <a:cubicBezTo>
                      <a:pt x="200660" y="250190"/>
                      <a:pt x="401320" y="264160"/>
                      <a:pt x="640080" y="259080"/>
                    </a:cubicBezTo>
                    <a:cubicBezTo>
                      <a:pt x="878840" y="254000"/>
                      <a:pt x="1432560" y="205740"/>
                      <a:pt x="1432560" y="205740"/>
                    </a:cubicBezTo>
                    <a:cubicBezTo>
                      <a:pt x="1670050" y="187960"/>
                      <a:pt x="1893570" y="186690"/>
                      <a:pt x="2065020" y="152400"/>
                    </a:cubicBezTo>
                    <a:cubicBezTo>
                      <a:pt x="2236470" y="118110"/>
                      <a:pt x="2414270" y="26670"/>
                      <a:pt x="246126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2887980" y="4175760"/>
                <a:ext cx="2476500" cy="1360052"/>
              </a:xfrm>
              <a:custGeom>
                <a:avLst/>
                <a:gdLst>
                  <a:gd name="connsiteX0" fmla="*/ 0 w 2476500"/>
                  <a:gd name="connsiteY0" fmla="*/ 1341120 h 1360052"/>
                  <a:gd name="connsiteX1" fmla="*/ 533400 w 2476500"/>
                  <a:gd name="connsiteY1" fmla="*/ 1356360 h 1360052"/>
                  <a:gd name="connsiteX2" fmla="*/ 1310640 w 2476500"/>
                  <a:gd name="connsiteY2" fmla="*/ 1280160 h 1360052"/>
                  <a:gd name="connsiteX3" fmla="*/ 1905000 w 2476500"/>
                  <a:gd name="connsiteY3" fmla="*/ 998220 h 1360052"/>
                  <a:gd name="connsiteX4" fmla="*/ 2293620 w 2476500"/>
                  <a:gd name="connsiteY4" fmla="*/ 518160 h 1360052"/>
                  <a:gd name="connsiteX5" fmla="*/ 2476500 w 2476500"/>
                  <a:gd name="connsiteY5" fmla="*/ 0 h 136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76500" h="1360052">
                    <a:moveTo>
                      <a:pt x="0" y="1341120"/>
                    </a:moveTo>
                    <a:cubicBezTo>
                      <a:pt x="157480" y="1353820"/>
                      <a:pt x="314960" y="1366520"/>
                      <a:pt x="533400" y="1356360"/>
                    </a:cubicBezTo>
                    <a:cubicBezTo>
                      <a:pt x="751840" y="1346200"/>
                      <a:pt x="1082040" y="1339850"/>
                      <a:pt x="1310640" y="1280160"/>
                    </a:cubicBezTo>
                    <a:cubicBezTo>
                      <a:pt x="1539240" y="1220470"/>
                      <a:pt x="1741170" y="1125220"/>
                      <a:pt x="1905000" y="998220"/>
                    </a:cubicBezTo>
                    <a:cubicBezTo>
                      <a:pt x="2068830" y="871220"/>
                      <a:pt x="2198370" y="684530"/>
                      <a:pt x="2293620" y="518160"/>
                    </a:cubicBezTo>
                    <a:cubicBezTo>
                      <a:pt x="2388870" y="351790"/>
                      <a:pt x="2432685" y="175895"/>
                      <a:pt x="247650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Freeform 47"/>
            <p:cNvSpPr/>
            <p:nvPr/>
          </p:nvSpPr>
          <p:spPr>
            <a:xfrm>
              <a:off x="3187680" y="2670563"/>
              <a:ext cx="650085" cy="134659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flipH="1">
              <a:off x="1871663" y="2805229"/>
              <a:ext cx="607941" cy="1032216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 rot="10770576">
              <a:off x="1910180" y="4808504"/>
              <a:ext cx="446833" cy="1213277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 rot="10770576" flipH="1">
              <a:off x="3469963" y="4733624"/>
              <a:ext cx="403828" cy="120827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 rot="21363747">
              <a:off x="3493482" y="4134091"/>
              <a:ext cx="380235" cy="547271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 rot="21363747" flipH="1">
              <a:off x="1926122" y="4079263"/>
              <a:ext cx="414953" cy="629499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 rot="11023591">
              <a:off x="1900765" y="2013344"/>
              <a:ext cx="441857" cy="616808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1023591" flipH="1">
              <a:off x="3408520" y="2040995"/>
              <a:ext cx="408980" cy="616929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562600" y="2057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Cell begins to pinch in the middle – Start of 2 cells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62600" y="2909842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Spindle fibers contract further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35440" y="2820243"/>
            <a:ext cx="5263823" cy="2726999"/>
            <a:chOff x="235440" y="2820243"/>
            <a:chExt cx="5263823" cy="2726999"/>
          </a:xfrm>
          <a:solidFill>
            <a:schemeClr val="tx2">
              <a:alpha val="20000"/>
            </a:schemeClr>
          </a:solidFill>
        </p:grpSpPr>
        <p:sp>
          <p:nvSpPr>
            <p:cNvPr id="59" name="Oval 58"/>
            <p:cNvSpPr/>
            <p:nvPr/>
          </p:nvSpPr>
          <p:spPr>
            <a:xfrm>
              <a:off x="235440" y="2881929"/>
              <a:ext cx="1886253" cy="2665313"/>
            </a:xfrm>
            <a:prstGeom prst="ellipse">
              <a:avLst/>
            </a:prstGeom>
            <a:grp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613010" y="2820243"/>
              <a:ext cx="1886253" cy="2665313"/>
            </a:xfrm>
            <a:prstGeom prst="ellipse">
              <a:avLst/>
            </a:prstGeom>
            <a:grp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562600" y="33909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2 Nuclei begin to form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3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7" grpId="0"/>
      <p:bldP spid="58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 Summary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905000"/>
            <a:ext cx="5486400" cy="4343400"/>
            <a:chOff x="152400" y="1905000"/>
            <a:chExt cx="7162800" cy="4343400"/>
          </a:xfrm>
        </p:grpSpPr>
        <p:sp>
          <p:nvSpPr>
            <p:cNvPr id="4" name="Oval 3"/>
            <p:cNvSpPr/>
            <p:nvPr/>
          </p:nvSpPr>
          <p:spPr>
            <a:xfrm>
              <a:off x="152400" y="1905000"/>
              <a:ext cx="5410200" cy="43434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905000" y="1905000"/>
              <a:ext cx="5410200" cy="43434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990600" y="2057400"/>
              <a:ext cx="5410200" cy="403860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45000">
                  <a:schemeClr val="accent2"/>
                </a:gs>
                <a:gs pos="85000">
                  <a:srgbClr val="0087E6"/>
                </a:gs>
                <a:gs pos="100000">
                  <a:srgbClr val="005CBF"/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235440" y="2881929"/>
            <a:ext cx="1886253" cy="2665313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613010" y="2820243"/>
            <a:ext cx="1886253" cy="2665313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28600" y="3035456"/>
            <a:ext cx="5203047" cy="2085924"/>
            <a:chOff x="228600" y="3035456"/>
            <a:chExt cx="5203047" cy="2085924"/>
          </a:xfrm>
        </p:grpSpPr>
        <p:sp>
          <p:nvSpPr>
            <p:cNvPr id="20" name="Oval 19"/>
            <p:cNvSpPr/>
            <p:nvPr/>
          </p:nvSpPr>
          <p:spPr>
            <a:xfrm>
              <a:off x="228600" y="3991189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257800" y="3989776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4800" y="3124200"/>
              <a:ext cx="614535" cy="1691403"/>
              <a:chOff x="304800" y="3124200"/>
              <a:chExt cx="614535" cy="1691403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311987" y="3124200"/>
                <a:ext cx="482440" cy="952500"/>
              </a:xfrm>
              <a:custGeom>
                <a:avLst/>
                <a:gdLst>
                  <a:gd name="connsiteX0" fmla="*/ 2484120 w 2484120"/>
                  <a:gd name="connsiteY0" fmla="*/ 0 h 1790700"/>
                  <a:gd name="connsiteX1" fmla="*/ 1325880 w 2484120"/>
                  <a:gd name="connsiteY1" fmla="*/ 205740 h 1790700"/>
                  <a:gd name="connsiteX2" fmla="*/ 350520 w 2484120"/>
                  <a:gd name="connsiteY2" fmla="*/ 1051560 h 1790700"/>
                  <a:gd name="connsiteX3" fmla="*/ 0 w 2484120"/>
                  <a:gd name="connsiteY3" fmla="*/ 17907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4120" h="1790700">
                    <a:moveTo>
                      <a:pt x="2484120" y="0"/>
                    </a:moveTo>
                    <a:cubicBezTo>
                      <a:pt x="2082800" y="15240"/>
                      <a:pt x="1681480" y="30480"/>
                      <a:pt x="1325880" y="205740"/>
                    </a:cubicBezTo>
                    <a:cubicBezTo>
                      <a:pt x="970280" y="381000"/>
                      <a:pt x="571500" y="787400"/>
                      <a:pt x="350520" y="1051560"/>
                    </a:cubicBezTo>
                    <a:cubicBezTo>
                      <a:pt x="129540" y="1315720"/>
                      <a:pt x="17780" y="1676400"/>
                      <a:pt x="0" y="179070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21568" y="3600450"/>
                <a:ext cx="472858" cy="483870"/>
              </a:xfrm>
              <a:custGeom>
                <a:avLst/>
                <a:gdLst>
                  <a:gd name="connsiteX0" fmla="*/ 2468880 w 2468880"/>
                  <a:gd name="connsiteY0" fmla="*/ 32376 h 794376"/>
                  <a:gd name="connsiteX1" fmla="*/ 1508760 w 2468880"/>
                  <a:gd name="connsiteY1" fmla="*/ 24756 h 794376"/>
                  <a:gd name="connsiteX2" fmla="*/ 754380 w 2468880"/>
                  <a:gd name="connsiteY2" fmla="*/ 306696 h 794376"/>
                  <a:gd name="connsiteX3" fmla="*/ 0 w 2468880"/>
                  <a:gd name="connsiteY3" fmla="*/ 794376 h 79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880" h="794376">
                    <a:moveTo>
                      <a:pt x="2468880" y="32376"/>
                    </a:moveTo>
                    <a:cubicBezTo>
                      <a:pt x="2131695" y="5706"/>
                      <a:pt x="1794510" y="-20964"/>
                      <a:pt x="1508760" y="24756"/>
                    </a:cubicBezTo>
                    <a:cubicBezTo>
                      <a:pt x="1223010" y="70476"/>
                      <a:pt x="1005840" y="178426"/>
                      <a:pt x="754380" y="306696"/>
                    </a:cubicBezTo>
                    <a:cubicBezTo>
                      <a:pt x="502920" y="434966"/>
                      <a:pt x="251460" y="614671"/>
                      <a:pt x="0" y="794376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04800" y="4137660"/>
                <a:ext cx="614535" cy="677943"/>
              </a:xfrm>
              <a:custGeom>
                <a:avLst/>
                <a:gdLst>
                  <a:gd name="connsiteX0" fmla="*/ 2560320 w 2560320"/>
                  <a:gd name="connsiteY0" fmla="*/ 1348740 h 1432376"/>
                  <a:gd name="connsiteX1" fmla="*/ 1607820 w 2560320"/>
                  <a:gd name="connsiteY1" fmla="*/ 1402080 h 1432376"/>
                  <a:gd name="connsiteX2" fmla="*/ 518160 w 2560320"/>
                  <a:gd name="connsiteY2" fmla="*/ 937260 h 1432376"/>
                  <a:gd name="connsiteX3" fmla="*/ 0 w 2560320"/>
                  <a:gd name="connsiteY3" fmla="*/ 0 h 1432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320" h="1432376">
                    <a:moveTo>
                      <a:pt x="2560320" y="1348740"/>
                    </a:moveTo>
                    <a:cubicBezTo>
                      <a:pt x="2254250" y="1409700"/>
                      <a:pt x="1948180" y="1470660"/>
                      <a:pt x="1607820" y="1402080"/>
                    </a:cubicBezTo>
                    <a:cubicBezTo>
                      <a:pt x="1267460" y="1333500"/>
                      <a:pt x="786130" y="1170940"/>
                      <a:pt x="518160" y="937260"/>
                    </a:cubicBezTo>
                    <a:cubicBezTo>
                      <a:pt x="250190" y="703580"/>
                      <a:pt x="125095" y="35179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14382" y="4152900"/>
                <a:ext cx="530013" cy="266700"/>
              </a:xfrm>
              <a:custGeom>
                <a:avLst/>
                <a:gdLst>
                  <a:gd name="connsiteX0" fmla="*/ 2506980 w 2506980"/>
                  <a:gd name="connsiteY0" fmla="*/ 266700 h 302114"/>
                  <a:gd name="connsiteX1" fmla="*/ 1653540 w 2506980"/>
                  <a:gd name="connsiteY1" fmla="*/ 297180 h 302114"/>
                  <a:gd name="connsiteX2" fmla="*/ 403860 w 2506980"/>
                  <a:gd name="connsiteY2" fmla="*/ 175260 h 302114"/>
                  <a:gd name="connsiteX3" fmla="*/ 0 w 2506980"/>
                  <a:gd name="connsiteY3" fmla="*/ 0 h 3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6980" h="302114">
                    <a:moveTo>
                      <a:pt x="2506980" y="266700"/>
                    </a:moveTo>
                    <a:cubicBezTo>
                      <a:pt x="2255520" y="289560"/>
                      <a:pt x="2004060" y="312420"/>
                      <a:pt x="1653540" y="297180"/>
                    </a:cubicBezTo>
                    <a:cubicBezTo>
                      <a:pt x="1303020" y="281940"/>
                      <a:pt x="679450" y="224790"/>
                      <a:pt x="403860" y="175260"/>
                    </a:cubicBezTo>
                    <a:cubicBezTo>
                      <a:pt x="128270" y="125730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938409" y="3276600"/>
              <a:ext cx="403209" cy="1752600"/>
              <a:chOff x="4700487" y="3342096"/>
              <a:chExt cx="663991" cy="1752600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4700487" y="3342096"/>
                <a:ext cx="633513" cy="765084"/>
              </a:xfrm>
              <a:custGeom>
                <a:avLst/>
                <a:gdLst>
                  <a:gd name="connsiteX0" fmla="*/ 0 w 2468880"/>
                  <a:gd name="connsiteY0" fmla="*/ 13671 h 1827231"/>
                  <a:gd name="connsiteX1" fmla="*/ 662940 w 2468880"/>
                  <a:gd name="connsiteY1" fmla="*/ 36531 h 1827231"/>
                  <a:gd name="connsiteX2" fmla="*/ 1493520 w 2468880"/>
                  <a:gd name="connsiteY2" fmla="*/ 326091 h 1827231"/>
                  <a:gd name="connsiteX3" fmla="*/ 2026920 w 2468880"/>
                  <a:gd name="connsiteY3" fmla="*/ 844251 h 1827231"/>
                  <a:gd name="connsiteX4" fmla="*/ 2354580 w 2468880"/>
                  <a:gd name="connsiteY4" fmla="*/ 1408131 h 1827231"/>
                  <a:gd name="connsiteX5" fmla="*/ 2468880 w 2468880"/>
                  <a:gd name="connsiteY5" fmla="*/ 1827231 h 182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880" h="1827231">
                    <a:moveTo>
                      <a:pt x="0" y="13671"/>
                    </a:moveTo>
                    <a:cubicBezTo>
                      <a:pt x="207010" y="-934"/>
                      <a:pt x="414020" y="-15539"/>
                      <a:pt x="662940" y="36531"/>
                    </a:cubicBezTo>
                    <a:cubicBezTo>
                      <a:pt x="911860" y="88601"/>
                      <a:pt x="1266190" y="191471"/>
                      <a:pt x="1493520" y="326091"/>
                    </a:cubicBezTo>
                    <a:cubicBezTo>
                      <a:pt x="1720850" y="460711"/>
                      <a:pt x="1883410" y="663911"/>
                      <a:pt x="2026920" y="844251"/>
                    </a:cubicBezTo>
                    <a:cubicBezTo>
                      <a:pt x="2170430" y="1024591"/>
                      <a:pt x="2280920" y="1244301"/>
                      <a:pt x="2354580" y="1408131"/>
                    </a:cubicBezTo>
                    <a:cubicBezTo>
                      <a:pt x="2428240" y="1571961"/>
                      <a:pt x="2449830" y="1754841"/>
                      <a:pt x="2468880" y="1827231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840297" y="3887041"/>
                <a:ext cx="508941" cy="227759"/>
              </a:xfrm>
              <a:custGeom>
                <a:avLst/>
                <a:gdLst>
                  <a:gd name="connsiteX0" fmla="*/ 0 w 2506980"/>
                  <a:gd name="connsiteY0" fmla="*/ 983 h 793463"/>
                  <a:gd name="connsiteX1" fmla="*/ 701040 w 2506980"/>
                  <a:gd name="connsiteY1" fmla="*/ 23843 h 793463"/>
                  <a:gd name="connsiteX2" fmla="*/ 1470660 w 2506980"/>
                  <a:gd name="connsiteY2" fmla="*/ 161003 h 793463"/>
                  <a:gd name="connsiteX3" fmla="*/ 2110740 w 2506980"/>
                  <a:gd name="connsiteY3" fmla="*/ 458183 h 793463"/>
                  <a:gd name="connsiteX4" fmla="*/ 2506980 w 2506980"/>
                  <a:gd name="connsiteY4" fmla="*/ 793463 h 7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793463">
                    <a:moveTo>
                      <a:pt x="0" y="983"/>
                    </a:moveTo>
                    <a:cubicBezTo>
                      <a:pt x="227965" y="-922"/>
                      <a:pt x="455930" y="-2827"/>
                      <a:pt x="701040" y="23843"/>
                    </a:cubicBezTo>
                    <a:cubicBezTo>
                      <a:pt x="946150" y="50513"/>
                      <a:pt x="1235710" y="88613"/>
                      <a:pt x="1470660" y="161003"/>
                    </a:cubicBezTo>
                    <a:cubicBezTo>
                      <a:pt x="1705610" y="233393"/>
                      <a:pt x="1938020" y="352773"/>
                      <a:pt x="2110740" y="458183"/>
                    </a:cubicBezTo>
                    <a:cubicBezTo>
                      <a:pt x="2283460" y="563593"/>
                      <a:pt x="2395220" y="678528"/>
                      <a:pt x="2506980" y="793463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929730" y="4183379"/>
                <a:ext cx="411887" cy="438001"/>
              </a:xfrm>
              <a:custGeom>
                <a:avLst/>
                <a:gdLst>
                  <a:gd name="connsiteX0" fmla="*/ 0 w 2461260"/>
                  <a:gd name="connsiteY0" fmla="*/ 236220 h 260146"/>
                  <a:gd name="connsiteX1" fmla="*/ 640080 w 2461260"/>
                  <a:gd name="connsiteY1" fmla="*/ 259080 h 260146"/>
                  <a:gd name="connsiteX2" fmla="*/ 1432560 w 2461260"/>
                  <a:gd name="connsiteY2" fmla="*/ 205740 h 260146"/>
                  <a:gd name="connsiteX3" fmla="*/ 2065020 w 2461260"/>
                  <a:gd name="connsiteY3" fmla="*/ 152400 h 260146"/>
                  <a:gd name="connsiteX4" fmla="*/ 2461260 w 2461260"/>
                  <a:gd name="connsiteY4" fmla="*/ 0 h 26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1260" h="260146">
                    <a:moveTo>
                      <a:pt x="0" y="236220"/>
                    </a:moveTo>
                    <a:cubicBezTo>
                      <a:pt x="200660" y="250190"/>
                      <a:pt x="401320" y="264160"/>
                      <a:pt x="640080" y="259080"/>
                    </a:cubicBezTo>
                    <a:cubicBezTo>
                      <a:pt x="878840" y="254000"/>
                      <a:pt x="1432560" y="205740"/>
                      <a:pt x="1432560" y="205740"/>
                    </a:cubicBezTo>
                    <a:cubicBezTo>
                      <a:pt x="1670050" y="187960"/>
                      <a:pt x="1893570" y="186690"/>
                      <a:pt x="2065020" y="152400"/>
                    </a:cubicBezTo>
                    <a:cubicBezTo>
                      <a:pt x="2236470" y="118110"/>
                      <a:pt x="2414270" y="26670"/>
                      <a:pt x="246126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929730" y="4175760"/>
                <a:ext cx="434748" cy="918936"/>
              </a:xfrm>
              <a:custGeom>
                <a:avLst/>
                <a:gdLst>
                  <a:gd name="connsiteX0" fmla="*/ 0 w 2476500"/>
                  <a:gd name="connsiteY0" fmla="*/ 1341120 h 1360052"/>
                  <a:gd name="connsiteX1" fmla="*/ 533400 w 2476500"/>
                  <a:gd name="connsiteY1" fmla="*/ 1356360 h 1360052"/>
                  <a:gd name="connsiteX2" fmla="*/ 1310640 w 2476500"/>
                  <a:gd name="connsiteY2" fmla="*/ 1280160 h 1360052"/>
                  <a:gd name="connsiteX3" fmla="*/ 1905000 w 2476500"/>
                  <a:gd name="connsiteY3" fmla="*/ 998220 h 1360052"/>
                  <a:gd name="connsiteX4" fmla="*/ 2293620 w 2476500"/>
                  <a:gd name="connsiteY4" fmla="*/ 518160 h 1360052"/>
                  <a:gd name="connsiteX5" fmla="*/ 2476500 w 2476500"/>
                  <a:gd name="connsiteY5" fmla="*/ 0 h 136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76500" h="1360052">
                    <a:moveTo>
                      <a:pt x="0" y="1341120"/>
                    </a:moveTo>
                    <a:cubicBezTo>
                      <a:pt x="157480" y="1353820"/>
                      <a:pt x="314960" y="1366520"/>
                      <a:pt x="533400" y="1356360"/>
                    </a:cubicBezTo>
                    <a:cubicBezTo>
                      <a:pt x="751840" y="1346200"/>
                      <a:pt x="1082040" y="1339850"/>
                      <a:pt x="1310640" y="1280160"/>
                    </a:cubicBezTo>
                    <a:cubicBezTo>
                      <a:pt x="1539240" y="1220470"/>
                      <a:pt x="1741170" y="1125220"/>
                      <a:pt x="1905000" y="998220"/>
                    </a:cubicBezTo>
                    <a:cubicBezTo>
                      <a:pt x="2068830" y="871220"/>
                      <a:pt x="2198370" y="684530"/>
                      <a:pt x="2293620" y="518160"/>
                    </a:cubicBezTo>
                    <a:cubicBezTo>
                      <a:pt x="2388870" y="351790"/>
                      <a:pt x="2432685" y="175895"/>
                      <a:pt x="247650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10800000">
              <a:off x="4137960" y="3038892"/>
              <a:ext cx="960720" cy="2082488"/>
              <a:chOff x="3657600" y="3107639"/>
              <a:chExt cx="960720" cy="2082488"/>
            </a:xfrm>
          </p:grpSpPr>
          <p:sp>
            <p:nvSpPr>
              <p:cNvPr id="12" name="Freeform 11"/>
              <p:cNvSpPr/>
              <p:nvPr/>
            </p:nvSpPr>
            <p:spPr>
              <a:xfrm flipH="1">
                <a:off x="3657600" y="3415080"/>
                <a:ext cx="960720" cy="516108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10770576">
                <a:off x="3810484" y="4585445"/>
                <a:ext cx="805264" cy="604682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21363747" flipH="1">
                <a:off x="3743765" y="4243367"/>
                <a:ext cx="403083" cy="328213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rot="11023591">
                <a:off x="3687689" y="3107639"/>
                <a:ext cx="460926" cy="292771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769024" y="3035456"/>
              <a:ext cx="960720" cy="2082488"/>
              <a:chOff x="794424" y="2955239"/>
              <a:chExt cx="960720" cy="2082488"/>
            </a:xfrm>
          </p:grpSpPr>
          <p:sp>
            <p:nvSpPr>
              <p:cNvPr id="8" name="Freeform 7"/>
              <p:cNvSpPr/>
              <p:nvPr/>
            </p:nvSpPr>
            <p:spPr>
              <a:xfrm flipH="1">
                <a:off x="794424" y="3262680"/>
                <a:ext cx="960720" cy="516108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 rot="10770576">
                <a:off x="947308" y="4433045"/>
                <a:ext cx="805264" cy="604682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21363747" flipH="1">
                <a:off x="880589" y="4090967"/>
                <a:ext cx="403083" cy="328213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1023591">
                <a:off x="824513" y="2955239"/>
                <a:ext cx="460926" cy="292771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1" name="Content Placeholder 2"/>
          <p:cNvSpPr txBox="1">
            <a:spLocks/>
          </p:cNvSpPr>
          <p:nvPr/>
        </p:nvSpPr>
        <p:spPr>
          <a:xfrm>
            <a:off x="5638800" y="1935480"/>
            <a:ext cx="335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Cell begins to pinch in the middle</a:t>
            </a:r>
          </a:p>
          <a:p>
            <a:r>
              <a:rPr lang="en-US" sz="2000" dirty="0" smtClean="0"/>
              <a:t>Chromosomes are almost at the opposite ends</a:t>
            </a:r>
          </a:p>
          <a:p>
            <a:r>
              <a:rPr lang="en-US" sz="2000" dirty="0" smtClean="0"/>
              <a:t>Nuclei begin to form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81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905000"/>
            <a:ext cx="5486400" cy="4343400"/>
            <a:chOff x="152400" y="1905000"/>
            <a:chExt cx="5486400" cy="4343400"/>
          </a:xfrm>
        </p:grpSpPr>
        <p:grpSp>
          <p:nvGrpSpPr>
            <p:cNvPr id="73" name="Group 72"/>
            <p:cNvGrpSpPr/>
            <p:nvPr/>
          </p:nvGrpSpPr>
          <p:grpSpPr>
            <a:xfrm>
              <a:off x="152400" y="1905000"/>
              <a:ext cx="5486400" cy="4343400"/>
              <a:chOff x="152400" y="1905000"/>
              <a:chExt cx="7162800" cy="434340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52400" y="1905000"/>
                <a:ext cx="5410200" cy="4343400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45000">
                    <a:schemeClr val="accent2"/>
                  </a:gs>
                  <a:gs pos="8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508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905000" y="1905000"/>
                <a:ext cx="5410200" cy="4343400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45000">
                    <a:schemeClr val="accent2"/>
                  </a:gs>
                  <a:gs pos="8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508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990600" y="2057400"/>
                <a:ext cx="5410200" cy="4038600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45000">
                    <a:schemeClr val="accent2"/>
                  </a:gs>
                  <a:gs pos="8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Oval 76"/>
            <p:cNvSpPr/>
            <p:nvPr/>
          </p:nvSpPr>
          <p:spPr>
            <a:xfrm>
              <a:off x="235440" y="2881929"/>
              <a:ext cx="1886253" cy="2665313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613010" y="2820243"/>
              <a:ext cx="1886253" cy="2665313"/>
            </a:xfrm>
            <a:prstGeom prst="ellipse">
              <a:avLst/>
            </a:prstGeom>
            <a:solidFill>
              <a:schemeClr val="tx2">
                <a:alpha val="20000"/>
              </a:schemeClr>
            </a:solidFill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228600" y="3035456"/>
              <a:ext cx="5203047" cy="2085924"/>
              <a:chOff x="228600" y="3035456"/>
              <a:chExt cx="5203047" cy="2085924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228600" y="3991189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5257800" y="3989776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/>
              <p:cNvGrpSpPr/>
              <p:nvPr/>
            </p:nvGrpSpPr>
            <p:grpSpPr>
              <a:xfrm>
                <a:off x="304800" y="3124200"/>
                <a:ext cx="614535" cy="1691403"/>
                <a:chOff x="304800" y="3124200"/>
                <a:chExt cx="614535" cy="169140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11987" y="3124200"/>
                  <a:ext cx="482440" cy="952500"/>
                </a:xfrm>
                <a:custGeom>
                  <a:avLst/>
                  <a:gdLst>
                    <a:gd name="connsiteX0" fmla="*/ 2484120 w 2484120"/>
                    <a:gd name="connsiteY0" fmla="*/ 0 h 1790700"/>
                    <a:gd name="connsiteX1" fmla="*/ 1325880 w 2484120"/>
                    <a:gd name="connsiteY1" fmla="*/ 205740 h 1790700"/>
                    <a:gd name="connsiteX2" fmla="*/ 350520 w 2484120"/>
                    <a:gd name="connsiteY2" fmla="*/ 1051560 h 1790700"/>
                    <a:gd name="connsiteX3" fmla="*/ 0 w 2484120"/>
                    <a:gd name="connsiteY3" fmla="*/ 1790700 h 1790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84120" h="1790700">
                      <a:moveTo>
                        <a:pt x="2484120" y="0"/>
                      </a:moveTo>
                      <a:cubicBezTo>
                        <a:pt x="2082800" y="15240"/>
                        <a:pt x="1681480" y="30480"/>
                        <a:pt x="1325880" y="205740"/>
                      </a:cubicBezTo>
                      <a:cubicBezTo>
                        <a:pt x="970280" y="381000"/>
                        <a:pt x="571500" y="787400"/>
                        <a:pt x="350520" y="1051560"/>
                      </a:cubicBezTo>
                      <a:cubicBezTo>
                        <a:pt x="129540" y="1315720"/>
                        <a:pt x="17780" y="1676400"/>
                        <a:pt x="0" y="179070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Freeform 98"/>
                <p:cNvSpPr/>
                <p:nvPr/>
              </p:nvSpPr>
              <p:spPr>
                <a:xfrm>
                  <a:off x="321568" y="3600450"/>
                  <a:ext cx="472858" cy="483870"/>
                </a:xfrm>
                <a:custGeom>
                  <a:avLst/>
                  <a:gdLst>
                    <a:gd name="connsiteX0" fmla="*/ 2468880 w 2468880"/>
                    <a:gd name="connsiteY0" fmla="*/ 32376 h 794376"/>
                    <a:gd name="connsiteX1" fmla="*/ 1508760 w 2468880"/>
                    <a:gd name="connsiteY1" fmla="*/ 24756 h 794376"/>
                    <a:gd name="connsiteX2" fmla="*/ 754380 w 2468880"/>
                    <a:gd name="connsiteY2" fmla="*/ 306696 h 794376"/>
                    <a:gd name="connsiteX3" fmla="*/ 0 w 2468880"/>
                    <a:gd name="connsiteY3" fmla="*/ 794376 h 794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68880" h="794376">
                      <a:moveTo>
                        <a:pt x="2468880" y="32376"/>
                      </a:moveTo>
                      <a:cubicBezTo>
                        <a:pt x="2131695" y="5706"/>
                        <a:pt x="1794510" y="-20964"/>
                        <a:pt x="1508760" y="24756"/>
                      </a:cubicBezTo>
                      <a:cubicBezTo>
                        <a:pt x="1223010" y="70476"/>
                        <a:pt x="1005840" y="178426"/>
                        <a:pt x="754380" y="306696"/>
                      </a:cubicBezTo>
                      <a:cubicBezTo>
                        <a:pt x="502920" y="434966"/>
                        <a:pt x="251460" y="614671"/>
                        <a:pt x="0" y="794376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Freeform 99"/>
                <p:cNvSpPr/>
                <p:nvPr/>
              </p:nvSpPr>
              <p:spPr>
                <a:xfrm>
                  <a:off x="304800" y="4137660"/>
                  <a:ext cx="614535" cy="677943"/>
                </a:xfrm>
                <a:custGeom>
                  <a:avLst/>
                  <a:gdLst>
                    <a:gd name="connsiteX0" fmla="*/ 2560320 w 2560320"/>
                    <a:gd name="connsiteY0" fmla="*/ 1348740 h 1432376"/>
                    <a:gd name="connsiteX1" fmla="*/ 1607820 w 2560320"/>
                    <a:gd name="connsiteY1" fmla="*/ 1402080 h 1432376"/>
                    <a:gd name="connsiteX2" fmla="*/ 518160 w 2560320"/>
                    <a:gd name="connsiteY2" fmla="*/ 937260 h 1432376"/>
                    <a:gd name="connsiteX3" fmla="*/ 0 w 2560320"/>
                    <a:gd name="connsiteY3" fmla="*/ 0 h 1432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60320" h="1432376">
                      <a:moveTo>
                        <a:pt x="2560320" y="1348740"/>
                      </a:moveTo>
                      <a:cubicBezTo>
                        <a:pt x="2254250" y="1409700"/>
                        <a:pt x="1948180" y="1470660"/>
                        <a:pt x="1607820" y="1402080"/>
                      </a:cubicBezTo>
                      <a:cubicBezTo>
                        <a:pt x="1267460" y="1333500"/>
                        <a:pt x="786130" y="1170940"/>
                        <a:pt x="518160" y="937260"/>
                      </a:cubicBezTo>
                      <a:cubicBezTo>
                        <a:pt x="250190" y="703580"/>
                        <a:pt x="125095" y="351790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Freeform 100"/>
                <p:cNvSpPr/>
                <p:nvPr/>
              </p:nvSpPr>
              <p:spPr>
                <a:xfrm>
                  <a:off x="314382" y="4152900"/>
                  <a:ext cx="530013" cy="266700"/>
                </a:xfrm>
                <a:custGeom>
                  <a:avLst/>
                  <a:gdLst>
                    <a:gd name="connsiteX0" fmla="*/ 2506980 w 2506980"/>
                    <a:gd name="connsiteY0" fmla="*/ 266700 h 302114"/>
                    <a:gd name="connsiteX1" fmla="*/ 1653540 w 2506980"/>
                    <a:gd name="connsiteY1" fmla="*/ 297180 h 302114"/>
                    <a:gd name="connsiteX2" fmla="*/ 403860 w 2506980"/>
                    <a:gd name="connsiteY2" fmla="*/ 175260 h 302114"/>
                    <a:gd name="connsiteX3" fmla="*/ 0 w 2506980"/>
                    <a:gd name="connsiteY3" fmla="*/ 0 h 302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06980" h="302114">
                      <a:moveTo>
                        <a:pt x="2506980" y="266700"/>
                      </a:moveTo>
                      <a:cubicBezTo>
                        <a:pt x="2255520" y="289560"/>
                        <a:pt x="2004060" y="312420"/>
                        <a:pt x="1653540" y="297180"/>
                      </a:cubicBezTo>
                      <a:cubicBezTo>
                        <a:pt x="1303020" y="281940"/>
                        <a:pt x="679450" y="224790"/>
                        <a:pt x="403860" y="175260"/>
                      </a:cubicBezTo>
                      <a:cubicBezTo>
                        <a:pt x="128270" y="125730"/>
                        <a:pt x="0" y="0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4938409" y="3276600"/>
                <a:ext cx="403209" cy="1752600"/>
                <a:chOff x="4700487" y="3342096"/>
                <a:chExt cx="663991" cy="1752600"/>
              </a:xfrm>
            </p:grpSpPr>
            <p:sp>
              <p:nvSpPr>
                <p:cNvPr id="94" name="Freeform 93"/>
                <p:cNvSpPr/>
                <p:nvPr/>
              </p:nvSpPr>
              <p:spPr>
                <a:xfrm>
                  <a:off x="4700487" y="3342096"/>
                  <a:ext cx="633513" cy="765084"/>
                </a:xfrm>
                <a:custGeom>
                  <a:avLst/>
                  <a:gdLst>
                    <a:gd name="connsiteX0" fmla="*/ 0 w 2468880"/>
                    <a:gd name="connsiteY0" fmla="*/ 13671 h 1827231"/>
                    <a:gd name="connsiteX1" fmla="*/ 662940 w 2468880"/>
                    <a:gd name="connsiteY1" fmla="*/ 36531 h 1827231"/>
                    <a:gd name="connsiteX2" fmla="*/ 1493520 w 2468880"/>
                    <a:gd name="connsiteY2" fmla="*/ 326091 h 1827231"/>
                    <a:gd name="connsiteX3" fmla="*/ 2026920 w 2468880"/>
                    <a:gd name="connsiteY3" fmla="*/ 844251 h 1827231"/>
                    <a:gd name="connsiteX4" fmla="*/ 2354580 w 2468880"/>
                    <a:gd name="connsiteY4" fmla="*/ 1408131 h 1827231"/>
                    <a:gd name="connsiteX5" fmla="*/ 2468880 w 2468880"/>
                    <a:gd name="connsiteY5" fmla="*/ 1827231 h 18272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68880" h="1827231">
                      <a:moveTo>
                        <a:pt x="0" y="13671"/>
                      </a:moveTo>
                      <a:cubicBezTo>
                        <a:pt x="207010" y="-934"/>
                        <a:pt x="414020" y="-15539"/>
                        <a:pt x="662940" y="36531"/>
                      </a:cubicBezTo>
                      <a:cubicBezTo>
                        <a:pt x="911860" y="88601"/>
                        <a:pt x="1266190" y="191471"/>
                        <a:pt x="1493520" y="326091"/>
                      </a:cubicBezTo>
                      <a:cubicBezTo>
                        <a:pt x="1720850" y="460711"/>
                        <a:pt x="1883410" y="663911"/>
                        <a:pt x="2026920" y="844251"/>
                      </a:cubicBezTo>
                      <a:cubicBezTo>
                        <a:pt x="2170430" y="1024591"/>
                        <a:pt x="2280920" y="1244301"/>
                        <a:pt x="2354580" y="1408131"/>
                      </a:cubicBezTo>
                      <a:cubicBezTo>
                        <a:pt x="2428240" y="1571961"/>
                        <a:pt x="2449830" y="1754841"/>
                        <a:pt x="2468880" y="1827231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>
                  <a:off x="4840297" y="3887041"/>
                  <a:ext cx="508941" cy="227759"/>
                </a:xfrm>
                <a:custGeom>
                  <a:avLst/>
                  <a:gdLst>
                    <a:gd name="connsiteX0" fmla="*/ 0 w 2506980"/>
                    <a:gd name="connsiteY0" fmla="*/ 983 h 793463"/>
                    <a:gd name="connsiteX1" fmla="*/ 701040 w 2506980"/>
                    <a:gd name="connsiteY1" fmla="*/ 23843 h 793463"/>
                    <a:gd name="connsiteX2" fmla="*/ 1470660 w 2506980"/>
                    <a:gd name="connsiteY2" fmla="*/ 161003 h 793463"/>
                    <a:gd name="connsiteX3" fmla="*/ 2110740 w 2506980"/>
                    <a:gd name="connsiteY3" fmla="*/ 458183 h 793463"/>
                    <a:gd name="connsiteX4" fmla="*/ 2506980 w 2506980"/>
                    <a:gd name="connsiteY4" fmla="*/ 793463 h 793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06980" h="793463">
                      <a:moveTo>
                        <a:pt x="0" y="983"/>
                      </a:moveTo>
                      <a:cubicBezTo>
                        <a:pt x="227965" y="-922"/>
                        <a:pt x="455930" y="-2827"/>
                        <a:pt x="701040" y="23843"/>
                      </a:cubicBezTo>
                      <a:cubicBezTo>
                        <a:pt x="946150" y="50513"/>
                        <a:pt x="1235710" y="88613"/>
                        <a:pt x="1470660" y="161003"/>
                      </a:cubicBezTo>
                      <a:cubicBezTo>
                        <a:pt x="1705610" y="233393"/>
                        <a:pt x="1938020" y="352773"/>
                        <a:pt x="2110740" y="458183"/>
                      </a:cubicBezTo>
                      <a:cubicBezTo>
                        <a:pt x="2283460" y="563593"/>
                        <a:pt x="2395220" y="678528"/>
                        <a:pt x="2506980" y="793463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4929730" y="4183379"/>
                  <a:ext cx="411887" cy="438001"/>
                </a:xfrm>
                <a:custGeom>
                  <a:avLst/>
                  <a:gdLst>
                    <a:gd name="connsiteX0" fmla="*/ 0 w 2461260"/>
                    <a:gd name="connsiteY0" fmla="*/ 236220 h 260146"/>
                    <a:gd name="connsiteX1" fmla="*/ 640080 w 2461260"/>
                    <a:gd name="connsiteY1" fmla="*/ 259080 h 260146"/>
                    <a:gd name="connsiteX2" fmla="*/ 1432560 w 2461260"/>
                    <a:gd name="connsiteY2" fmla="*/ 205740 h 260146"/>
                    <a:gd name="connsiteX3" fmla="*/ 2065020 w 2461260"/>
                    <a:gd name="connsiteY3" fmla="*/ 152400 h 260146"/>
                    <a:gd name="connsiteX4" fmla="*/ 2461260 w 2461260"/>
                    <a:gd name="connsiteY4" fmla="*/ 0 h 260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61260" h="260146">
                      <a:moveTo>
                        <a:pt x="0" y="236220"/>
                      </a:moveTo>
                      <a:cubicBezTo>
                        <a:pt x="200660" y="250190"/>
                        <a:pt x="401320" y="264160"/>
                        <a:pt x="640080" y="259080"/>
                      </a:cubicBezTo>
                      <a:cubicBezTo>
                        <a:pt x="878840" y="254000"/>
                        <a:pt x="1432560" y="205740"/>
                        <a:pt x="1432560" y="205740"/>
                      </a:cubicBezTo>
                      <a:cubicBezTo>
                        <a:pt x="1670050" y="187960"/>
                        <a:pt x="1893570" y="186690"/>
                        <a:pt x="2065020" y="152400"/>
                      </a:cubicBezTo>
                      <a:cubicBezTo>
                        <a:pt x="2236470" y="118110"/>
                        <a:pt x="2414270" y="26670"/>
                        <a:pt x="246126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>
                  <a:off x="4929730" y="4175760"/>
                  <a:ext cx="434748" cy="918936"/>
                </a:xfrm>
                <a:custGeom>
                  <a:avLst/>
                  <a:gdLst>
                    <a:gd name="connsiteX0" fmla="*/ 0 w 2476500"/>
                    <a:gd name="connsiteY0" fmla="*/ 1341120 h 1360052"/>
                    <a:gd name="connsiteX1" fmla="*/ 533400 w 2476500"/>
                    <a:gd name="connsiteY1" fmla="*/ 1356360 h 1360052"/>
                    <a:gd name="connsiteX2" fmla="*/ 1310640 w 2476500"/>
                    <a:gd name="connsiteY2" fmla="*/ 1280160 h 1360052"/>
                    <a:gd name="connsiteX3" fmla="*/ 1905000 w 2476500"/>
                    <a:gd name="connsiteY3" fmla="*/ 998220 h 1360052"/>
                    <a:gd name="connsiteX4" fmla="*/ 2293620 w 2476500"/>
                    <a:gd name="connsiteY4" fmla="*/ 518160 h 1360052"/>
                    <a:gd name="connsiteX5" fmla="*/ 2476500 w 2476500"/>
                    <a:gd name="connsiteY5" fmla="*/ 0 h 1360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76500" h="1360052">
                      <a:moveTo>
                        <a:pt x="0" y="1341120"/>
                      </a:moveTo>
                      <a:cubicBezTo>
                        <a:pt x="157480" y="1353820"/>
                        <a:pt x="314960" y="1366520"/>
                        <a:pt x="533400" y="1356360"/>
                      </a:cubicBezTo>
                      <a:cubicBezTo>
                        <a:pt x="751840" y="1346200"/>
                        <a:pt x="1082040" y="1339850"/>
                        <a:pt x="1310640" y="1280160"/>
                      </a:cubicBezTo>
                      <a:cubicBezTo>
                        <a:pt x="1539240" y="1220470"/>
                        <a:pt x="1741170" y="1125220"/>
                        <a:pt x="1905000" y="998220"/>
                      </a:cubicBezTo>
                      <a:cubicBezTo>
                        <a:pt x="2068830" y="871220"/>
                        <a:pt x="2198370" y="684530"/>
                        <a:pt x="2293620" y="518160"/>
                      </a:cubicBezTo>
                      <a:cubicBezTo>
                        <a:pt x="2388870" y="351790"/>
                        <a:pt x="2432685" y="175895"/>
                        <a:pt x="247650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 rot="10800000">
                <a:off x="4137960" y="3038892"/>
                <a:ext cx="960720" cy="2082488"/>
                <a:chOff x="3657600" y="3107639"/>
                <a:chExt cx="960720" cy="2082488"/>
              </a:xfrm>
            </p:grpSpPr>
            <p:sp>
              <p:nvSpPr>
                <p:cNvPr id="90" name="Freeform 89"/>
                <p:cNvSpPr/>
                <p:nvPr/>
              </p:nvSpPr>
              <p:spPr>
                <a:xfrm flipH="1">
                  <a:off x="3657600" y="3415080"/>
                  <a:ext cx="960720" cy="516108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reeform 90"/>
                <p:cNvSpPr/>
                <p:nvPr/>
              </p:nvSpPr>
              <p:spPr>
                <a:xfrm rot="10770576">
                  <a:off x="3810484" y="4585445"/>
                  <a:ext cx="805264" cy="604682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Freeform 91"/>
                <p:cNvSpPr/>
                <p:nvPr/>
              </p:nvSpPr>
              <p:spPr>
                <a:xfrm rot="21363747" flipH="1">
                  <a:off x="3743765" y="4243367"/>
                  <a:ext cx="403083" cy="328213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1023591">
                  <a:off x="3687689" y="3107639"/>
                  <a:ext cx="460926" cy="292771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769024" y="3035456"/>
                <a:ext cx="960720" cy="2082488"/>
                <a:chOff x="794424" y="2955239"/>
                <a:chExt cx="960720" cy="2082488"/>
              </a:xfrm>
            </p:grpSpPr>
            <p:sp>
              <p:nvSpPr>
                <p:cNvPr id="86" name="Freeform 85"/>
                <p:cNvSpPr/>
                <p:nvPr/>
              </p:nvSpPr>
              <p:spPr>
                <a:xfrm flipH="1">
                  <a:off x="794424" y="3262680"/>
                  <a:ext cx="960720" cy="516108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 rot="10770576">
                  <a:off x="947308" y="4433045"/>
                  <a:ext cx="805264" cy="604682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 rot="21363747" flipH="1">
                  <a:off x="880589" y="4090967"/>
                  <a:ext cx="403083" cy="328213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Freeform 88"/>
                <p:cNvSpPr/>
                <p:nvPr/>
              </p:nvSpPr>
              <p:spPr>
                <a:xfrm rot="11023591">
                  <a:off x="824513" y="2955239"/>
                  <a:ext cx="460926" cy="292771"/>
                </a:xfrm>
                <a:custGeom>
                  <a:avLst/>
                  <a:gdLst>
                    <a:gd name="connsiteX0" fmla="*/ 0 w 265778"/>
                    <a:gd name="connsiteY0" fmla="*/ 0 h 1607127"/>
                    <a:gd name="connsiteX1" fmla="*/ 263237 w 265778"/>
                    <a:gd name="connsiteY1" fmla="*/ 775854 h 1607127"/>
                    <a:gd name="connsiteX2" fmla="*/ 110837 w 265778"/>
                    <a:gd name="connsiteY2" fmla="*/ 1607127 h 1607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5778" h="1607127">
                      <a:moveTo>
                        <a:pt x="0" y="0"/>
                      </a:moveTo>
                      <a:cubicBezTo>
                        <a:pt x="122382" y="254000"/>
                        <a:pt x="244764" y="508000"/>
                        <a:pt x="263237" y="775854"/>
                      </a:cubicBezTo>
                      <a:cubicBezTo>
                        <a:pt x="281710" y="1043708"/>
                        <a:pt x="196273" y="1325417"/>
                        <a:pt x="110837" y="1607127"/>
                      </a:cubicBezTo>
                    </a:path>
                  </a:pathLst>
                </a:cu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New Cells</a:t>
            </a:r>
            <a:endParaRPr lang="en-US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160269" y="3505200"/>
            <a:ext cx="8464646" cy="3285268"/>
            <a:chOff x="160269" y="3505200"/>
            <a:chExt cx="8464646" cy="3285268"/>
          </a:xfrm>
        </p:grpSpPr>
        <p:grpSp>
          <p:nvGrpSpPr>
            <p:cNvPr id="18" name="Group 17"/>
            <p:cNvGrpSpPr/>
            <p:nvPr/>
          </p:nvGrpSpPr>
          <p:grpSpPr>
            <a:xfrm>
              <a:off x="160269" y="3505200"/>
              <a:ext cx="4052915" cy="3253749"/>
              <a:chOff x="160269" y="3505200"/>
              <a:chExt cx="4052915" cy="3253749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0269" y="3505200"/>
                <a:ext cx="4052915" cy="3253749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45000">
                    <a:schemeClr val="accent2"/>
                  </a:gs>
                  <a:gs pos="8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508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860385" y="3819616"/>
                <a:ext cx="2667000" cy="2667000"/>
              </a:xfrm>
              <a:prstGeom prst="ellipse">
                <a:avLst/>
              </a:prstGeom>
              <a:solidFill>
                <a:schemeClr val="tx2">
                  <a:alpha val="5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1289065" y="4233954"/>
                <a:ext cx="1738983" cy="1554480"/>
                <a:chOff x="2638480" y="3614738"/>
                <a:chExt cx="1738983" cy="1554480"/>
              </a:xfrm>
            </p:grpSpPr>
            <p:sp>
              <p:nvSpPr>
                <p:cNvPr id="38" name="Freeform 37"/>
                <p:cNvSpPr/>
                <p:nvPr/>
              </p:nvSpPr>
              <p:spPr>
                <a:xfrm>
                  <a:off x="2638480" y="3614738"/>
                  <a:ext cx="314270" cy="1554480"/>
                </a:xfrm>
                <a:custGeom>
                  <a:avLst/>
                  <a:gdLst>
                    <a:gd name="connsiteX0" fmla="*/ 314270 w 314270"/>
                    <a:gd name="connsiteY0" fmla="*/ 0 h 1357312"/>
                    <a:gd name="connsiteX1" fmla="*/ 9470 w 314270"/>
                    <a:gd name="connsiteY1" fmla="*/ 361950 h 1357312"/>
                    <a:gd name="connsiteX2" fmla="*/ 71383 w 314270"/>
                    <a:gd name="connsiteY2" fmla="*/ 1047750 h 1357312"/>
                    <a:gd name="connsiteX3" fmla="*/ 9470 w 314270"/>
                    <a:gd name="connsiteY3" fmla="*/ 1357312 h 1357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4270" h="1357312">
                      <a:moveTo>
                        <a:pt x="314270" y="0"/>
                      </a:moveTo>
                      <a:cubicBezTo>
                        <a:pt x="182110" y="93662"/>
                        <a:pt x="49951" y="187325"/>
                        <a:pt x="9470" y="361950"/>
                      </a:cubicBezTo>
                      <a:cubicBezTo>
                        <a:pt x="-31011" y="536575"/>
                        <a:pt x="71383" y="881856"/>
                        <a:pt x="71383" y="1047750"/>
                      </a:cubicBezTo>
                      <a:cubicBezTo>
                        <a:pt x="71383" y="1213644"/>
                        <a:pt x="9470" y="1357312"/>
                        <a:pt x="9470" y="1357312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4172675" y="3654624"/>
                  <a:ext cx="204788" cy="452437"/>
                </a:xfrm>
                <a:custGeom>
                  <a:avLst/>
                  <a:gdLst>
                    <a:gd name="connsiteX0" fmla="*/ 0 w 204788"/>
                    <a:gd name="connsiteY0" fmla="*/ 0 h 452437"/>
                    <a:gd name="connsiteX1" fmla="*/ 195263 w 204788"/>
                    <a:gd name="connsiteY1" fmla="*/ 100012 h 452437"/>
                    <a:gd name="connsiteX2" fmla="*/ 133350 w 204788"/>
                    <a:gd name="connsiteY2" fmla="*/ 385762 h 452437"/>
                    <a:gd name="connsiteX3" fmla="*/ 204788 w 204788"/>
                    <a:gd name="connsiteY3" fmla="*/ 452437 h 452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788" h="452437">
                      <a:moveTo>
                        <a:pt x="0" y="0"/>
                      </a:moveTo>
                      <a:cubicBezTo>
                        <a:pt x="86519" y="17859"/>
                        <a:pt x="173038" y="35718"/>
                        <a:pt x="195263" y="100012"/>
                      </a:cubicBezTo>
                      <a:cubicBezTo>
                        <a:pt x="217488" y="164306"/>
                        <a:pt x="131763" y="327025"/>
                        <a:pt x="133350" y="385762"/>
                      </a:cubicBezTo>
                      <a:cubicBezTo>
                        <a:pt x="134937" y="444499"/>
                        <a:pt x="204788" y="452437"/>
                        <a:pt x="204788" y="45243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1759326" y="5166974"/>
                <a:ext cx="1554480" cy="1131048"/>
                <a:chOff x="3108741" y="4547758"/>
                <a:chExt cx="1554480" cy="1131048"/>
              </a:xfrm>
            </p:grpSpPr>
            <p:sp>
              <p:nvSpPr>
                <p:cNvPr id="41" name="Freeform 40"/>
                <p:cNvSpPr/>
                <p:nvPr/>
              </p:nvSpPr>
              <p:spPr>
                <a:xfrm rot="7577695">
                  <a:off x="3786074" y="3870425"/>
                  <a:ext cx="199814" cy="1554480"/>
                </a:xfrm>
                <a:custGeom>
                  <a:avLst/>
                  <a:gdLst>
                    <a:gd name="connsiteX0" fmla="*/ 80629 w 199814"/>
                    <a:gd name="connsiteY0" fmla="*/ 0 h 1533525"/>
                    <a:gd name="connsiteX1" fmla="*/ 199692 w 199814"/>
                    <a:gd name="connsiteY1" fmla="*/ 180975 h 1533525"/>
                    <a:gd name="connsiteX2" fmla="*/ 104442 w 199814"/>
                    <a:gd name="connsiteY2" fmla="*/ 414338 h 1533525"/>
                    <a:gd name="connsiteX3" fmla="*/ 166354 w 199814"/>
                    <a:gd name="connsiteY3" fmla="*/ 814388 h 1533525"/>
                    <a:gd name="connsiteX4" fmla="*/ 4429 w 199814"/>
                    <a:gd name="connsiteY4" fmla="*/ 1252538 h 1533525"/>
                    <a:gd name="connsiteX5" fmla="*/ 61579 w 199814"/>
                    <a:gd name="connsiteY5" fmla="*/ 1533525 h 1533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9814" h="1533525">
                      <a:moveTo>
                        <a:pt x="80629" y="0"/>
                      </a:moveTo>
                      <a:cubicBezTo>
                        <a:pt x="138176" y="55959"/>
                        <a:pt x="195723" y="111919"/>
                        <a:pt x="199692" y="180975"/>
                      </a:cubicBezTo>
                      <a:cubicBezTo>
                        <a:pt x="203661" y="250031"/>
                        <a:pt x="109998" y="308769"/>
                        <a:pt x="104442" y="414338"/>
                      </a:cubicBezTo>
                      <a:cubicBezTo>
                        <a:pt x="98886" y="519907"/>
                        <a:pt x="183023" y="674688"/>
                        <a:pt x="166354" y="814388"/>
                      </a:cubicBezTo>
                      <a:cubicBezTo>
                        <a:pt x="149685" y="954088"/>
                        <a:pt x="21891" y="1132682"/>
                        <a:pt x="4429" y="1252538"/>
                      </a:cubicBezTo>
                      <a:cubicBezTo>
                        <a:pt x="-13034" y="1372394"/>
                        <a:pt x="24272" y="1452959"/>
                        <a:pt x="61579" y="1533525"/>
                      </a:cubicBezTo>
                    </a:path>
                  </a:pathLst>
                </a:custGeom>
                <a:noFill/>
                <a:ln w="508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4093005" y="5188269"/>
                  <a:ext cx="95353" cy="490537"/>
                </a:xfrm>
                <a:custGeom>
                  <a:avLst/>
                  <a:gdLst>
                    <a:gd name="connsiteX0" fmla="*/ 0 w 95353"/>
                    <a:gd name="connsiteY0" fmla="*/ 490537 h 490537"/>
                    <a:gd name="connsiteX1" fmla="*/ 95250 w 95353"/>
                    <a:gd name="connsiteY1" fmla="*/ 333375 h 490537"/>
                    <a:gd name="connsiteX2" fmla="*/ 19050 w 95353"/>
                    <a:gd name="connsiteY2" fmla="*/ 190500 h 490537"/>
                    <a:gd name="connsiteX3" fmla="*/ 42863 w 95353"/>
                    <a:gd name="connsiteY3" fmla="*/ 0 h 49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5353" h="490537">
                      <a:moveTo>
                        <a:pt x="0" y="490537"/>
                      </a:moveTo>
                      <a:cubicBezTo>
                        <a:pt x="46037" y="436959"/>
                        <a:pt x="92075" y="383381"/>
                        <a:pt x="95250" y="333375"/>
                      </a:cubicBezTo>
                      <a:cubicBezTo>
                        <a:pt x="98425" y="283369"/>
                        <a:pt x="27781" y="246062"/>
                        <a:pt x="19050" y="190500"/>
                      </a:cubicBezTo>
                      <a:cubicBezTo>
                        <a:pt x="10319" y="134937"/>
                        <a:pt x="26591" y="67468"/>
                        <a:pt x="42863" y="0"/>
                      </a:cubicBezTo>
                    </a:path>
                  </a:pathLst>
                </a:custGeom>
                <a:noFill/>
                <a:ln w="508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/>
            <p:cNvGrpSpPr/>
            <p:nvPr/>
          </p:nvGrpSpPr>
          <p:grpSpPr>
            <a:xfrm>
              <a:off x="4572000" y="3536719"/>
              <a:ext cx="4052915" cy="3253749"/>
              <a:chOff x="4572000" y="3536719"/>
              <a:chExt cx="4052915" cy="325374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572000" y="3536719"/>
                <a:ext cx="4052915" cy="3253749"/>
              </a:xfrm>
              <a:prstGeom prst="ellipse">
                <a:avLst/>
              </a:prstGeom>
              <a:gradFill flip="none" rotWithShape="1">
                <a:gsLst>
                  <a:gs pos="0">
                    <a:srgbClr val="03D4A8"/>
                  </a:gs>
                  <a:gs pos="45000">
                    <a:schemeClr val="accent2"/>
                  </a:gs>
                  <a:gs pos="85000">
                    <a:srgbClr val="0087E6"/>
                  </a:gs>
                  <a:gs pos="100000">
                    <a:srgbClr val="005CBF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508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272116" y="3742469"/>
                <a:ext cx="2667000" cy="2667000"/>
              </a:xfrm>
              <a:prstGeom prst="ellipse">
                <a:avLst/>
              </a:prstGeom>
              <a:solidFill>
                <a:schemeClr val="tx2">
                  <a:alpha val="5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72222" y="4131560"/>
                <a:ext cx="1554480" cy="896185"/>
                <a:chOff x="5872222" y="4131560"/>
                <a:chExt cx="1554480" cy="896185"/>
              </a:xfrm>
            </p:grpSpPr>
            <p:sp>
              <p:nvSpPr>
                <p:cNvPr id="46" name="Freeform 45"/>
                <p:cNvSpPr/>
                <p:nvPr/>
              </p:nvSpPr>
              <p:spPr>
                <a:xfrm rot="4507455">
                  <a:off x="6492327" y="4093370"/>
                  <a:ext cx="314270" cy="1554480"/>
                </a:xfrm>
                <a:custGeom>
                  <a:avLst/>
                  <a:gdLst>
                    <a:gd name="connsiteX0" fmla="*/ 314270 w 314270"/>
                    <a:gd name="connsiteY0" fmla="*/ 0 h 1357312"/>
                    <a:gd name="connsiteX1" fmla="*/ 9470 w 314270"/>
                    <a:gd name="connsiteY1" fmla="*/ 361950 h 1357312"/>
                    <a:gd name="connsiteX2" fmla="*/ 71383 w 314270"/>
                    <a:gd name="connsiteY2" fmla="*/ 1047750 h 1357312"/>
                    <a:gd name="connsiteX3" fmla="*/ 9470 w 314270"/>
                    <a:gd name="connsiteY3" fmla="*/ 1357312 h 1357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4270" h="1357312">
                      <a:moveTo>
                        <a:pt x="314270" y="0"/>
                      </a:moveTo>
                      <a:cubicBezTo>
                        <a:pt x="182110" y="93662"/>
                        <a:pt x="49951" y="187325"/>
                        <a:pt x="9470" y="361950"/>
                      </a:cubicBezTo>
                      <a:cubicBezTo>
                        <a:pt x="-31011" y="536575"/>
                        <a:pt x="71383" y="881856"/>
                        <a:pt x="71383" y="1047750"/>
                      </a:cubicBezTo>
                      <a:cubicBezTo>
                        <a:pt x="71383" y="1213644"/>
                        <a:pt x="9470" y="1357312"/>
                        <a:pt x="9470" y="1357312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rot="2700000">
                  <a:off x="6531536" y="4007735"/>
                  <a:ext cx="204788" cy="452437"/>
                </a:xfrm>
                <a:custGeom>
                  <a:avLst/>
                  <a:gdLst>
                    <a:gd name="connsiteX0" fmla="*/ 0 w 204788"/>
                    <a:gd name="connsiteY0" fmla="*/ 0 h 452437"/>
                    <a:gd name="connsiteX1" fmla="*/ 195263 w 204788"/>
                    <a:gd name="connsiteY1" fmla="*/ 100012 h 452437"/>
                    <a:gd name="connsiteX2" fmla="*/ 133350 w 204788"/>
                    <a:gd name="connsiteY2" fmla="*/ 385762 h 452437"/>
                    <a:gd name="connsiteX3" fmla="*/ 204788 w 204788"/>
                    <a:gd name="connsiteY3" fmla="*/ 452437 h 452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788" h="452437">
                      <a:moveTo>
                        <a:pt x="0" y="0"/>
                      </a:moveTo>
                      <a:cubicBezTo>
                        <a:pt x="86519" y="17859"/>
                        <a:pt x="173038" y="35718"/>
                        <a:pt x="195263" y="100012"/>
                      </a:cubicBezTo>
                      <a:cubicBezTo>
                        <a:pt x="217488" y="164306"/>
                        <a:pt x="131763" y="327025"/>
                        <a:pt x="133350" y="385762"/>
                      </a:cubicBezTo>
                      <a:cubicBezTo>
                        <a:pt x="134937" y="444499"/>
                        <a:pt x="204788" y="452437"/>
                        <a:pt x="204788" y="452437"/>
                      </a:cubicBezTo>
                    </a:path>
                  </a:pathLst>
                </a:custGeom>
                <a:noFill/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5237825" y="5216571"/>
                <a:ext cx="1641373" cy="499909"/>
                <a:chOff x="5237825" y="5216571"/>
                <a:chExt cx="1641373" cy="499909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577695">
                  <a:off x="5915158" y="4839333"/>
                  <a:ext cx="199814" cy="1554480"/>
                </a:xfrm>
                <a:custGeom>
                  <a:avLst/>
                  <a:gdLst>
                    <a:gd name="connsiteX0" fmla="*/ 80629 w 199814"/>
                    <a:gd name="connsiteY0" fmla="*/ 0 h 1533525"/>
                    <a:gd name="connsiteX1" fmla="*/ 199692 w 199814"/>
                    <a:gd name="connsiteY1" fmla="*/ 180975 h 1533525"/>
                    <a:gd name="connsiteX2" fmla="*/ 104442 w 199814"/>
                    <a:gd name="connsiteY2" fmla="*/ 414338 h 1533525"/>
                    <a:gd name="connsiteX3" fmla="*/ 166354 w 199814"/>
                    <a:gd name="connsiteY3" fmla="*/ 814388 h 1533525"/>
                    <a:gd name="connsiteX4" fmla="*/ 4429 w 199814"/>
                    <a:gd name="connsiteY4" fmla="*/ 1252538 h 1533525"/>
                    <a:gd name="connsiteX5" fmla="*/ 61579 w 199814"/>
                    <a:gd name="connsiteY5" fmla="*/ 1533525 h 1533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9814" h="1533525">
                      <a:moveTo>
                        <a:pt x="80629" y="0"/>
                      </a:moveTo>
                      <a:cubicBezTo>
                        <a:pt x="138176" y="55959"/>
                        <a:pt x="195723" y="111919"/>
                        <a:pt x="199692" y="180975"/>
                      </a:cubicBezTo>
                      <a:cubicBezTo>
                        <a:pt x="203661" y="250031"/>
                        <a:pt x="109998" y="308769"/>
                        <a:pt x="104442" y="414338"/>
                      </a:cubicBezTo>
                      <a:cubicBezTo>
                        <a:pt x="98886" y="519907"/>
                        <a:pt x="183023" y="674688"/>
                        <a:pt x="166354" y="814388"/>
                      </a:cubicBezTo>
                      <a:cubicBezTo>
                        <a:pt x="149685" y="954088"/>
                        <a:pt x="21891" y="1132682"/>
                        <a:pt x="4429" y="1252538"/>
                      </a:cubicBezTo>
                      <a:cubicBezTo>
                        <a:pt x="-13034" y="1372394"/>
                        <a:pt x="24272" y="1452959"/>
                        <a:pt x="61579" y="1533525"/>
                      </a:cubicBezTo>
                    </a:path>
                  </a:pathLst>
                </a:custGeom>
                <a:noFill/>
                <a:ln w="508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4080000">
                  <a:off x="6586253" y="5018979"/>
                  <a:ext cx="95353" cy="490537"/>
                </a:xfrm>
                <a:custGeom>
                  <a:avLst/>
                  <a:gdLst>
                    <a:gd name="connsiteX0" fmla="*/ 0 w 95353"/>
                    <a:gd name="connsiteY0" fmla="*/ 490537 h 490537"/>
                    <a:gd name="connsiteX1" fmla="*/ 95250 w 95353"/>
                    <a:gd name="connsiteY1" fmla="*/ 333375 h 490537"/>
                    <a:gd name="connsiteX2" fmla="*/ 19050 w 95353"/>
                    <a:gd name="connsiteY2" fmla="*/ 190500 h 490537"/>
                    <a:gd name="connsiteX3" fmla="*/ 42863 w 95353"/>
                    <a:gd name="connsiteY3" fmla="*/ 0 h 49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5353" h="490537">
                      <a:moveTo>
                        <a:pt x="0" y="490537"/>
                      </a:moveTo>
                      <a:cubicBezTo>
                        <a:pt x="46037" y="436959"/>
                        <a:pt x="92075" y="383381"/>
                        <a:pt x="95250" y="333375"/>
                      </a:cubicBezTo>
                      <a:cubicBezTo>
                        <a:pt x="98425" y="283369"/>
                        <a:pt x="27781" y="246062"/>
                        <a:pt x="19050" y="190500"/>
                      </a:cubicBezTo>
                      <a:cubicBezTo>
                        <a:pt x="10319" y="134937"/>
                        <a:pt x="26591" y="67468"/>
                        <a:pt x="42863" y="0"/>
                      </a:cubicBezTo>
                    </a:path>
                  </a:pathLst>
                </a:custGeom>
                <a:noFill/>
                <a:ln w="508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3" name="TextBox 102"/>
          <p:cNvSpPr txBox="1"/>
          <p:nvPr/>
        </p:nvSpPr>
        <p:spPr>
          <a:xfrm>
            <a:off x="5562600" y="1551057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2 new cells are created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562600" y="1951167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The 2 new cells are genetically identical – Same chromosomes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62600" y="2681513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The 2 new cells are called </a:t>
            </a:r>
            <a:r>
              <a:rPr lang="en-US" sz="2000" b="1" u="sng" dirty="0" smtClean="0">
                <a:solidFill>
                  <a:srgbClr val="FFFF00"/>
                </a:solidFill>
              </a:rPr>
              <a:t>Sister Cells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8300"/>
            <a:ext cx="6477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996720"/>
            <a:ext cx="151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Interphase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740245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Prophase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95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Metaphase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1676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Anaphase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85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Telophase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2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077200" cy="5029200"/>
          </a:xfrm>
        </p:spPr>
        <p:txBody>
          <a:bodyPr/>
          <a:lstStyle/>
          <a:p>
            <a:r>
              <a:rPr lang="en-US" dirty="0" smtClean="0"/>
              <a:t>46 total</a:t>
            </a:r>
          </a:p>
          <a:p>
            <a:r>
              <a:rPr lang="en-US" dirty="0" smtClean="0"/>
              <a:t>23 pairs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Cell containing all 46 chromosomes is called a </a:t>
            </a:r>
            <a:r>
              <a:rPr lang="en-US" b="1" u="sng" dirty="0" smtClean="0"/>
              <a:t>Diploid Cell</a:t>
            </a:r>
            <a:endParaRPr lang="en-US" b="1" u="sng" dirty="0"/>
          </a:p>
        </p:txBody>
      </p:sp>
      <p:pic>
        <p:nvPicPr>
          <p:cNvPr id="1026" name="Picture 2" descr="http://www.mun.ca/biology/scarr/FISH_chromosomes_300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6032500" cy="401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DNA/Chromosome Relationship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572000"/>
          </a:xfrm>
        </p:spPr>
      </p:pic>
    </p:spTree>
    <p:extLst>
      <p:ext uri="{BB962C8B-B14F-4D97-AF65-F5344CB8AC3E}">
        <p14:creationId xmlns:p14="http://schemas.microsoft.com/office/powerpoint/2010/main" val="20409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</a:t>
            </a:r>
            <a:r>
              <a:rPr lang="en-US" dirty="0" smtClean="0"/>
              <a:t>the 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5334000" cy="4389120"/>
          </a:xfrm>
        </p:spPr>
        <p:txBody>
          <a:bodyPr/>
          <a:lstStyle/>
          <a:p>
            <a:r>
              <a:rPr lang="en-US" dirty="0" smtClean="0"/>
              <a:t>1 stage of cell growth and preparation for Mitosis</a:t>
            </a:r>
          </a:p>
          <a:p>
            <a:r>
              <a:rPr lang="en-US" dirty="0"/>
              <a:t>4 stages of </a:t>
            </a:r>
            <a:r>
              <a:rPr lang="en-US" dirty="0" smtClean="0"/>
              <a:t>Mitosis</a:t>
            </a:r>
          </a:p>
          <a:p>
            <a:pPr lvl="1"/>
            <a:r>
              <a:rPr lang="en-US" dirty="0" smtClean="0"/>
              <a:t>Prophase</a:t>
            </a:r>
          </a:p>
          <a:p>
            <a:pPr lvl="1"/>
            <a:r>
              <a:rPr lang="en-US" dirty="0" smtClean="0"/>
              <a:t>Metaphase</a:t>
            </a:r>
          </a:p>
          <a:p>
            <a:pPr lvl="1"/>
            <a:r>
              <a:rPr lang="en-US" dirty="0" smtClean="0"/>
              <a:t>Anaphase</a:t>
            </a:r>
          </a:p>
          <a:p>
            <a:pPr lvl="1"/>
            <a:r>
              <a:rPr lang="en-US" dirty="0" err="1" smtClean="0"/>
              <a:t>Telophase</a:t>
            </a:r>
            <a:endParaRPr lang="en-US" dirty="0" smtClean="0"/>
          </a:p>
          <a:p>
            <a:r>
              <a:rPr lang="en-US" dirty="0" smtClean="0"/>
              <a:t>Cycle repeats</a:t>
            </a:r>
            <a:endParaRPr lang="en-US" dirty="0"/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16098"/>
            <a:ext cx="6159500" cy="4894302"/>
            <a:chOff x="3886200" y="2116098"/>
            <a:chExt cx="6159500" cy="4894302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5299659"/>
                </p:ext>
              </p:extLst>
            </p:nvPr>
          </p:nvGraphicFramePr>
          <p:xfrm>
            <a:off x="3886200" y="2667000"/>
            <a:ext cx="6159500" cy="434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4648200" y="2116098"/>
              <a:ext cx="449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Time spent in each phase of Mitosis</a:t>
              </a:r>
              <a:endParaRPr lang="en-US" sz="2000" b="1" i="1" dirty="0"/>
            </a:p>
          </p:txBody>
        </p:sp>
        <p:sp>
          <p:nvSpPr>
            <p:cNvPr id="13" name="Arc 12"/>
            <p:cNvSpPr/>
            <p:nvPr/>
          </p:nvSpPr>
          <p:spPr>
            <a:xfrm rot="10800000">
              <a:off x="4698999" y="3048000"/>
              <a:ext cx="3708400" cy="3708400"/>
            </a:xfrm>
            <a:prstGeom prst="arc">
              <a:avLst>
                <a:gd name="adj1" fmla="val 18877661"/>
                <a:gd name="adj2" fmla="val 0"/>
              </a:avLst>
            </a:prstGeom>
            <a:ln w="25400">
              <a:solidFill>
                <a:schemeClr val="tx2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5334000" y="2895600"/>
              <a:ext cx="3708400" cy="3708400"/>
            </a:xfrm>
            <a:prstGeom prst="arc">
              <a:avLst>
                <a:gd name="adj1" fmla="val 18993655"/>
                <a:gd name="adj2" fmla="val 0"/>
              </a:avLst>
            </a:prstGeom>
            <a:ln w="25400">
              <a:solidFill>
                <a:schemeClr val="tx2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37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4724400" cy="4389120"/>
          </a:xfrm>
        </p:spPr>
        <p:txBody>
          <a:bodyPr/>
          <a:lstStyle/>
          <a:p>
            <a:r>
              <a:rPr lang="en-US" dirty="0" smtClean="0"/>
              <a:t>Cell Experiences major growth in size.</a:t>
            </a:r>
          </a:p>
          <a:p>
            <a:r>
              <a:rPr lang="en-US" dirty="0" smtClean="0"/>
              <a:t>Prepares for mitosis.</a:t>
            </a:r>
          </a:p>
          <a:p>
            <a:r>
              <a:rPr lang="en-US" dirty="0" smtClean="0"/>
              <a:t>Majority of time of a cell’s cycle is in interphase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886200" y="2116098"/>
            <a:ext cx="6159500" cy="4894302"/>
            <a:chOff x="3886200" y="2116098"/>
            <a:chExt cx="6159500" cy="4894302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65121625"/>
                </p:ext>
              </p:extLst>
            </p:nvPr>
          </p:nvGraphicFramePr>
          <p:xfrm>
            <a:off x="3886200" y="2667000"/>
            <a:ext cx="6159500" cy="434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4648200" y="2116098"/>
              <a:ext cx="449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/>
                <a:t>Time spent in each phase of Mitosis</a:t>
              </a:r>
              <a:endParaRPr lang="en-US" sz="2000" b="1" i="1" dirty="0"/>
            </a:p>
          </p:txBody>
        </p:sp>
        <p:sp>
          <p:nvSpPr>
            <p:cNvPr id="15" name="Arc 14"/>
            <p:cNvSpPr/>
            <p:nvPr/>
          </p:nvSpPr>
          <p:spPr>
            <a:xfrm rot="10800000">
              <a:off x="4698999" y="3048000"/>
              <a:ext cx="3708400" cy="3708400"/>
            </a:xfrm>
            <a:prstGeom prst="arc">
              <a:avLst>
                <a:gd name="adj1" fmla="val 18877661"/>
                <a:gd name="adj2" fmla="val 0"/>
              </a:avLst>
            </a:prstGeom>
            <a:ln w="25400">
              <a:solidFill>
                <a:schemeClr val="tx2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>
              <a:off x="5334000" y="2895600"/>
              <a:ext cx="3708400" cy="3708400"/>
            </a:xfrm>
            <a:prstGeom prst="arc">
              <a:avLst>
                <a:gd name="adj1" fmla="val 18993655"/>
                <a:gd name="adj2" fmla="val 0"/>
              </a:avLst>
            </a:prstGeom>
            <a:ln w="25400">
              <a:solidFill>
                <a:schemeClr val="tx2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577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3200400"/>
            <a:ext cx="2667000" cy="2667000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638480" y="3614738"/>
            <a:ext cx="1738983" cy="1554480"/>
            <a:chOff x="2638480" y="3614738"/>
            <a:chExt cx="1738983" cy="1554480"/>
          </a:xfrm>
        </p:grpSpPr>
        <p:sp>
          <p:nvSpPr>
            <p:cNvPr id="27" name="Freeform 26"/>
            <p:cNvSpPr/>
            <p:nvPr/>
          </p:nvSpPr>
          <p:spPr>
            <a:xfrm>
              <a:off x="2638480" y="3614738"/>
              <a:ext cx="314270" cy="1554480"/>
            </a:xfrm>
            <a:custGeom>
              <a:avLst/>
              <a:gdLst>
                <a:gd name="connsiteX0" fmla="*/ 314270 w 314270"/>
                <a:gd name="connsiteY0" fmla="*/ 0 h 1357312"/>
                <a:gd name="connsiteX1" fmla="*/ 9470 w 314270"/>
                <a:gd name="connsiteY1" fmla="*/ 361950 h 1357312"/>
                <a:gd name="connsiteX2" fmla="*/ 71383 w 314270"/>
                <a:gd name="connsiteY2" fmla="*/ 1047750 h 1357312"/>
                <a:gd name="connsiteX3" fmla="*/ 9470 w 314270"/>
                <a:gd name="connsiteY3" fmla="*/ 1357312 h 13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270" h="1357312">
                  <a:moveTo>
                    <a:pt x="314270" y="0"/>
                  </a:moveTo>
                  <a:cubicBezTo>
                    <a:pt x="182110" y="93662"/>
                    <a:pt x="49951" y="187325"/>
                    <a:pt x="9470" y="361950"/>
                  </a:cubicBezTo>
                  <a:cubicBezTo>
                    <a:pt x="-31011" y="536575"/>
                    <a:pt x="71383" y="881856"/>
                    <a:pt x="71383" y="1047750"/>
                  </a:cubicBezTo>
                  <a:cubicBezTo>
                    <a:pt x="71383" y="1213644"/>
                    <a:pt x="9470" y="1357312"/>
                    <a:pt x="9470" y="1357312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72675" y="3654624"/>
              <a:ext cx="204788" cy="452437"/>
            </a:xfrm>
            <a:custGeom>
              <a:avLst/>
              <a:gdLst>
                <a:gd name="connsiteX0" fmla="*/ 0 w 204788"/>
                <a:gd name="connsiteY0" fmla="*/ 0 h 452437"/>
                <a:gd name="connsiteX1" fmla="*/ 195263 w 204788"/>
                <a:gd name="connsiteY1" fmla="*/ 100012 h 452437"/>
                <a:gd name="connsiteX2" fmla="*/ 133350 w 204788"/>
                <a:gd name="connsiteY2" fmla="*/ 385762 h 452437"/>
                <a:gd name="connsiteX3" fmla="*/ 204788 w 204788"/>
                <a:gd name="connsiteY3" fmla="*/ 452437 h 45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88" h="452437">
                  <a:moveTo>
                    <a:pt x="0" y="0"/>
                  </a:moveTo>
                  <a:cubicBezTo>
                    <a:pt x="86519" y="17859"/>
                    <a:pt x="173038" y="35718"/>
                    <a:pt x="195263" y="100012"/>
                  </a:cubicBezTo>
                  <a:cubicBezTo>
                    <a:pt x="217488" y="164306"/>
                    <a:pt x="131763" y="327025"/>
                    <a:pt x="133350" y="385762"/>
                  </a:cubicBezTo>
                  <a:cubicBezTo>
                    <a:pt x="134937" y="444499"/>
                    <a:pt x="204788" y="452437"/>
                    <a:pt x="204788" y="45243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08741" y="4547758"/>
            <a:ext cx="1554480" cy="1131048"/>
            <a:chOff x="3108741" y="4547758"/>
            <a:chExt cx="1554480" cy="1131048"/>
          </a:xfrm>
        </p:grpSpPr>
        <p:sp>
          <p:nvSpPr>
            <p:cNvPr id="28" name="Freeform 27"/>
            <p:cNvSpPr/>
            <p:nvPr/>
          </p:nvSpPr>
          <p:spPr>
            <a:xfrm rot="7577695">
              <a:off x="3786074" y="3870425"/>
              <a:ext cx="199814" cy="1554480"/>
            </a:xfrm>
            <a:custGeom>
              <a:avLst/>
              <a:gdLst>
                <a:gd name="connsiteX0" fmla="*/ 80629 w 199814"/>
                <a:gd name="connsiteY0" fmla="*/ 0 h 1533525"/>
                <a:gd name="connsiteX1" fmla="*/ 199692 w 199814"/>
                <a:gd name="connsiteY1" fmla="*/ 180975 h 1533525"/>
                <a:gd name="connsiteX2" fmla="*/ 104442 w 199814"/>
                <a:gd name="connsiteY2" fmla="*/ 414338 h 1533525"/>
                <a:gd name="connsiteX3" fmla="*/ 166354 w 199814"/>
                <a:gd name="connsiteY3" fmla="*/ 814388 h 1533525"/>
                <a:gd name="connsiteX4" fmla="*/ 4429 w 199814"/>
                <a:gd name="connsiteY4" fmla="*/ 1252538 h 1533525"/>
                <a:gd name="connsiteX5" fmla="*/ 61579 w 199814"/>
                <a:gd name="connsiteY5" fmla="*/ 1533525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814" h="1533525">
                  <a:moveTo>
                    <a:pt x="80629" y="0"/>
                  </a:moveTo>
                  <a:cubicBezTo>
                    <a:pt x="138176" y="55959"/>
                    <a:pt x="195723" y="111919"/>
                    <a:pt x="199692" y="180975"/>
                  </a:cubicBezTo>
                  <a:cubicBezTo>
                    <a:pt x="203661" y="250031"/>
                    <a:pt x="109998" y="308769"/>
                    <a:pt x="104442" y="414338"/>
                  </a:cubicBezTo>
                  <a:cubicBezTo>
                    <a:pt x="98886" y="519907"/>
                    <a:pt x="183023" y="674688"/>
                    <a:pt x="166354" y="814388"/>
                  </a:cubicBezTo>
                  <a:cubicBezTo>
                    <a:pt x="149685" y="954088"/>
                    <a:pt x="21891" y="1132682"/>
                    <a:pt x="4429" y="1252538"/>
                  </a:cubicBezTo>
                  <a:cubicBezTo>
                    <a:pt x="-13034" y="1372394"/>
                    <a:pt x="24272" y="1452959"/>
                    <a:pt x="61579" y="1533525"/>
                  </a:cubicBezTo>
                </a:path>
              </a:pathLst>
            </a:custGeom>
            <a:noFill/>
            <a:ln w="508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93005" y="5188269"/>
              <a:ext cx="95353" cy="490537"/>
            </a:xfrm>
            <a:custGeom>
              <a:avLst/>
              <a:gdLst>
                <a:gd name="connsiteX0" fmla="*/ 0 w 95353"/>
                <a:gd name="connsiteY0" fmla="*/ 490537 h 490537"/>
                <a:gd name="connsiteX1" fmla="*/ 95250 w 95353"/>
                <a:gd name="connsiteY1" fmla="*/ 333375 h 490537"/>
                <a:gd name="connsiteX2" fmla="*/ 19050 w 95353"/>
                <a:gd name="connsiteY2" fmla="*/ 190500 h 490537"/>
                <a:gd name="connsiteX3" fmla="*/ 42863 w 95353"/>
                <a:gd name="connsiteY3" fmla="*/ 0 h 49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353" h="490537">
                  <a:moveTo>
                    <a:pt x="0" y="490537"/>
                  </a:moveTo>
                  <a:cubicBezTo>
                    <a:pt x="46037" y="436959"/>
                    <a:pt x="92075" y="383381"/>
                    <a:pt x="95250" y="333375"/>
                  </a:cubicBezTo>
                  <a:cubicBezTo>
                    <a:pt x="98425" y="283369"/>
                    <a:pt x="27781" y="246062"/>
                    <a:pt x="19050" y="190500"/>
                  </a:cubicBezTo>
                  <a:cubicBezTo>
                    <a:pt x="10319" y="134937"/>
                    <a:pt x="26591" y="67468"/>
                    <a:pt x="42863" y="0"/>
                  </a:cubicBezTo>
                </a:path>
              </a:pathLst>
            </a:custGeom>
            <a:noFill/>
            <a:ln w="508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05400" y="2133600"/>
            <a:ext cx="2971800" cy="685800"/>
            <a:chOff x="5105400" y="2133600"/>
            <a:chExt cx="2971800" cy="685800"/>
          </a:xfrm>
        </p:grpSpPr>
        <p:sp>
          <p:nvSpPr>
            <p:cNvPr id="32" name="TextBox 31"/>
            <p:cNvSpPr txBox="1"/>
            <p:nvPr/>
          </p:nvSpPr>
          <p:spPr>
            <a:xfrm>
              <a:off x="6019800" y="21336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Cell Membrane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2" idx="1"/>
            </p:cNvCxnSpPr>
            <p:nvPr/>
          </p:nvCxnSpPr>
          <p:spPr>
            <a:xfrm flipH="1">
              <a:off x="5105400" y="2333655"/>
              <a:ext cx="914400" cy="48574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346636" y="3435489"/>
            <a:ext cx="4631109" cy="707886"/>
            <a:chOff x="3657373" y="2133600"/>
            <a:chExt cx="4631109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5330537" y="2133600"/>
              <a:ext cx="29579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Maternal Chromosomes</a:t>
              </a:r>
            </a:p>
            <a:p>
              <a:r>
                <a:rPr lang="en-US" sz="2000" dirty="0" smtClean="0">
                  <a:solidFill>
                    <a:srgbClr val="FF0000"/>
                  </a:solidFill>
                </a:rPr>
                <a:t>(From Mother) 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35" idx="1"/>
            </p:cNvCxnSpPr>
            <p:nvPr/>
          </p:nvCxnSpPr>
          <p:spPr>
            <a:xfrm flipH="1">
              <a:off x="3657373" y="2487543"/>
              <a:ext cx="1673164" cy="8803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4876800" y="4533900"/>
            <a:ext cx="3657600" cy="432474"/>
            <a:chOff x="4419600" y="2101236"/>
            <a:chExt cx="3657600" cy="432474"/>
          </a:xfrm>
        </p:grpSpPr>
        <p:sp>
          <p:nvSpPr>
            <p:cNvPr id="38" name="TextBox 37"/>
            <p:cNvSpPr txBox="1"/>
            <p:nvPr/>
          </p:nvSpPr>
          <p:spPr>
            <a:xfrm>
              <a:off x="5562600" y="213360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Nucleus 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1"/>
            </p:cNvCxnSpPr>
            <p:nvPr/>
          </p:nvCxnSpPr>
          <p:spPr>
            <a:xfrm flipH="1" flipV="1">
              <a:off x="4419600" y="2101236"/>
              <a:ext cx="1143000" cy="232419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88358" y="5142786"/>
            <a:ext cx="4908997" cy="707886"/>
            <a:chOff x="3379485" y="2133600"/>
            <a:chExt cx="4908997" cy="707886"/>
          </a:xfrm>
        </p:grpSpPr>
        <p:sp>
          <p:nvSpPr>
            <p:cNvPr id="41" name="TextBox 40"/>
            <p:cNvSpPr txBox="1"/>
            <p:nvPr/>
          </p:nvSpPr>
          <p:spPr>
            <a:xfrm>
              <a:off x="5210927" y="2133600"/>
              <a:ext cx="30775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Paternal Chromosomes</a:t>
              </a:r>
            </a:p>
            <a:p>
              <a:r>
                <a:rPr lang="en-US" sz="2000" dirty="0" smtClean="0">
                  <a:solidFill>
                    <a:schemeClr val="accent1"/>
                  </a:solidFill>
                </a:rPr>
                <a:t>(From Father) 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1"/>
            </p:cNvCxnSpPr>
            <p:nvPr/>
          </p:nvCxnSpPr>
          <p:spPr>
            <a:xfrm flipH="1" flipV="1">
              <a:off x="3379485" y="2456766"/>
              <a:ext cx="1831442" cy="30777"/>
            </a:xfrm>
            <a:prstGeom prst="straightConnector1">
              <a:avLst/>
            </a:prstGeom>
            <a:ln w="25400">
              <a:solidFill>
                <a:schemeClr val="bg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188360" y="3724335"/>
            <a:ext cx="4849189" cy="1709202"/>
            <a:chOff x="4188360" y="3724335"/>
            <a:chExt cx="4849189" cy="1709202"/>
          </a:xfrm>
        </p:grpSpPr>
        <p:sp>
          <p:nvSpPr>
            <p:cNvPr id="46" name="TextBox 45"/>
            <p:cNvSpPr txBox="1"/>
            <p:nvPr/>
          </p:nvSpPr>
          <p:spPr>
            <a:xfrm>
              <a:off x="5638800" y="3724335"/>
              <a:ext cx="33987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Chromosomes of the same length hold similar information – Called </a:t>
              </a:r>
              <a:r>
                <a:rPr lang="en-US" sz="2000" b="1" u="sng" dirty="0" smtClean="0">
                  <a:solidFill>
                    <a:srgbClr val="FFFF00"/>
                  </a:solidFill>
                </a:rPr>
                <a:t>Homologous Pair</a:t>
              </a:r>
              <a:endParaRPr lang="en-US" sz="2000" b="1" u="sng" dirty="0">
                <a:solidFill>
                  <a:srgbClr val="FFFF00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6" idx="1"/>
            </p:cNvCxnSpPr>
            <p:nvPr/>
          </p:nvCxnSpPr>
          <p:spPr>
            <a:xfrm flipH="1" flipV="1">
              <a:off x="4377464" y="4076701"/>
              <a:ext cx="1261336" cy="30935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6" idx="1"/>
            </p:cNvCxnSpPr>
            <p:nvPr/>
          </p:nvCxnSpPr>
          <p:spPr>
            <a:xfrm flipH="1">
              <a:off x="4188360" y="4386055"/>
              <a:ext cx="1450440" cy="1047482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529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Mitosis</a:t>
            </a:r>
            <a:br>
              <a:rPr lang="en-US" dirty="0" smtClean="0"/>
            </a:br>
            <a:r>
              <a:rPr lang="en-US" dirty="0" smtClean="0"/>
              <a:t>Phase 1 – </a:t>
            </a:r>
            <a:r>
              <a:rPr lang="en-US" b="1" dirty="0" smtClean="0"/>
              <a:t>Prophase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209800" y="3200400"/>
            <a:ext cx="2667000" cy="2667000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303005" y="2749689"/>
            <a:ext cx="4840995" cy="1520675"/>
            <a:chOff x="4032843" y="2133600"/>
            <a:chExt cx="4840995" cy="1520675"/>
          </a:xfrm>
        </p:grpSpPr>
        <p:sp>
          <p:nvSpPr>
            <p:cNvPr id="44" name="TextBox 43"/>
            <p:cNvSpPr txBox="1"/>
            <p:nvPr/>
          </p:nvSpPr>
          <p:spPr>
            <a:xfrm>
              <a:off x="5521038" y="2133600"/>
              <a:ext cx="3352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F0"/>
                  </a:solidFill>
                </a:rPr>
                <a:t>Centromere</a:t>
              </a:r>
            </a:p>
            <a:p>
              <a:r>
                <a:rPr lang="en-US" sz="2000" dirty="0" smtClean="0">
                  <a:solidFill>
                    <a:srgbClr val="00B0F0"/>
                  </a:solidFill>
                </a:rPr>
                <a:t>(Connects sister chromatids)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cxnSp>
          <p:nvCxnSpPr>
            <p:cNvPr id="45" name="Straight Arrow Connector 44"/>
            <p:cNvCxnSpPr>
              <a:stCxn id="44" idx="1"/>
              <a:endCxn id="15" idx="6"/>
            </p:cNvCxnSpPr>
            <p:nvPr/>
          </p:nvCxnSpPr>
          <p:spPr>
            <a:xfrm flipH="1">
              <a:off x="4032843" y="2487543"/>
              <a:ext cx="1488195" cy="1166732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4103666" y="5087208"/>
            <a:ext cx="5028324" cy="707886"/>
            <a:chOff x="4103666" y="5087208"/>
            <a:chExt cx="5028324" cy="707886"/>
          </a:xfrm>
        </p:grpSpPr>
        <p:grpSp>
          <p:nvGrpSpPr>
            <p:cNvPr id="73" name="Group 72"/>
            <p:cNvGrpSpPr/>
            <p:nvPr/>
          </p:nvGrpSpPr>
          <p:grpSpPr>
            <a:xfrm>
              <a:off x="4150605" y="5087208"/>
              <a:ext cx="4981385" cy="707886"/>
              <a:chOff x="3215775" y="3224456"/>
              <a:chExt cx="4981385" cy="707886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4856371" y="3224456"/>
                <a:ext cx="334078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</a:rPr>
                  <a:t>Sister chromatids</a:t>
                </a:r>
              </a:p>
              <a:p>
                <a:r>
                  <a:rPr lang="en-US" sz="2000" dirty="0" smtClean="0">
                    <a:solidFill>
                      <a:srgbClr val="FFFF00"/>
                    </a:solidFill>
                  </a:rPr>
                  <a:t>(Identical DNA)</a:t>
                </a:r>
              </a:p>
            </p:txBody>
          </p:sp>
          <p:cxnSp>
            <p:nvCxnSpPr>
              <p:cNvPr id="75" name="Straight Arrow Connector 74"/>
              <p:cNvCxnSpPr>
                <a:stCxn id="74" idx="1"/>
              </p:cNvCxnSpPr>
              <p:nvPr/>
            </p:nvCxnSpPr>
            <p:spPr>
              <a:xfrm flipH="1" flipV="1">
                <a:off x="3215775" y="3443541"/>
                <a:ext cx="1640596" cy="134858"/>
              </a:xfrm>
              <a:prstGeom prst="straightConnector1">
                <a:avLst/>
              </a:prstGeom>
              <a:ln w="2540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Arrow Connector 79"/>
            <p:cNvCxnSpPr>
              <a:stCxn id="74" idx="1"/>
              <a:endCxn id="26" idx="2"/>
            </p:cNvCxnSpPr>
            <p:nvPr/>
          </p:nvCxnSpPr>
          <p:spPr>
            <a:xfrm flipH="1">
              <a:off x="4103666" y="5441151"/>
              <a:ext cx="1687535" cy="154058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/>
          <p:cNvSpPr/>
          <p:nvPr/>
        </p:nvSpPr>
        <p:spPr>
          <a:xfrm>
            <a:off x="2212848" y="3200400"/>
            <a:ext cx="2667000" cy="26670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791202" y="3805478"/>
            <a:ext cx="3340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All Chromosomes have duplicated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28800" y="4503405"/>
            <a:ext cx="3405047" cy="758566"/>
            <a:chOff x="1828800" y="4503405"/>
            <a:chExt cx="3405047" cy="758566"/>
          </a:xfrm>
        </p:grpSpPr>
        <p:grpSp>
          <p:nvGrpSpPr>
            <p:cNvPr id="21" name="Group 20"/>
            <p:cNvGrpSpPr/>
            <p:nvPr/>
          </p:nvGrpSpPr>
          <p:grpSpPr>
            <a:xfrm>
              <a:off x="1828800" y="4578082"/>
              <a:ext cx="565592" cy="683889"/>
              <a:chOff x="1828800" y="4578082"/>
              <a:chExt cx="565592" cy="683889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828800" y="4826304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/>
              <p:cNvSpPr/>
              <p:nvPr/>
            </p:nvSpPr>
            <p:spPr>
              <a:xfrm rot="15885289">
                <a:off x="1775980" y="4656727"/>
                <a:ext cx="522677" cy="365387"/>
              </a:xfrm>
              <a:prstGeom prst="arc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/>
              <p:cNvSpPr/>
              <p:nvPr/>
            </p:nvSpPr>
            <p:spPr>
              <a:xfrm rot="17106456">
                <a:off x="1939205" y="4733711"/>
                <a:ext cx="294077" cy="245636"/>
              </a:xfrm>
              <a:prstGeom prst="arc">
                <a:avLst>
                  <a:gd name="adj1" fmla="val 15389269"/>
                  <a:gd name="adj2" fmla="val 0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Arc 90"/>
              <p:cNvSpPr/>
              <p:nvPr/>
            </p:nvSpPr>
            <p:spPr>
              <a:xfrm rot="11852668">
                <a:off x="1871715" y="4896584"/>
                <a:ext cx="522677" cy="365387"/>
              </a:xfrm>
              <a:prstGeom prst="arc">
                <a:avLst>
                  <a:gd name="adj1" fmla="val 16200000"/>
                  <a:gd name="adj2" fmla="val 322302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/>
              <p:cNvSpPr/>
              <p:nvPr/>
            </p:nvSpPr>
            <p:spPr>
              <a:xfrm rot="11268451">
                <a:off x="1971387" y="4882801"/>
                <a:ext cx="308772" cy="245636"/>
              </a:xfrm>
              <a:prstGeom prst="arc">
                <a:avLst>
                  <a:gd name="adj1" fmla="val 16200000"/>
                  <a:gd name="adj2" fmla="val 982674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690469" y="4503405"/>
              <a:ext cx="543378" cy="693890"/>
              <a:chOff x="4690469" y="4503405"/>
              <a:chExt cx="543378" cy="693890"/>
            </a:xfrm>
          </p:grpSpPr>
          <p:sp>
            <p:nvSpPr>
              <p:cNvPr id="95" name="Oval 94"/>
              <p:cNvSpPr/>
              <p:nvPr/>
            </p:nvSpPr>
            <p:spPr>
              <a:xfrm rot="11226414">
                <a:off x="5060000" y="4790837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Arc 95"/>
              <p:cNvSpPr/>
              <p:nvPr/>
            </p:nvSpPr>
            <p:spPr>
              <a:xfrm rot="5511703">
                <a:off x="4755793" y="4753263"/>
                <a:ext cx="522677" cy="365387"/>
              </a:xfrm>
              <a:prstGeom prst="arc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Arc 96"/>
              <p:cNvSpPr/>
              <p:nvPr/>
            </p:nvSpPr>
            <p:spPr>
              <a:xfrm rot="6732870">
                <a:off x="4823660" y="4790109"/>
                <a:ext cx="294077" cy="245636"/>
              </a:xfrm>
              <a:prstGeom prst="arc">
                <a:avLst>
                  <a:gd name="adj1" fmla="val 15389269"/>
                  <a:gd name="adj2" fmla="val 0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/>
              <p:cNvSpPr/>
              <p:nvPr/>
            </p:nvSpPr>
            <p:spPr>
              <a:xfrm rot="1479082">
                <a:off x="4690469" y="4503405"/>
                <a:ext cx="522677" cy="365387"/>
              </a:xfrm>
              <a:prstGeom prst="arc">
                <a:avLst>
                  <a:gd name="adj1" fmla="val 16200000"/>
                  <a:gd name="adj2" fmla="val 322302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Arc 98"/>
              <p:cNvSpPr/>
              <p:nvPr/>
            </p:nvSpPr>
            <p:spPr>
              <a:xfrm rot="894865">
                <a:off x="4795533" y="4637274"/>
                <a:ext cx="308772" cy="245636"/>
              </a:xfrm>
              <a:prstGeom prst="arc">
                <a:avLst>
                  <a:gd name="adj1" fmla="val 16200000"/>
                  <a:gd name="adj2" fmla="val 982674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/>
          <p:cNvGrpSpPr/>
          <p:nvPr/>
        </p:nvGrpSpPr>
        <p:grpSpPr>
          <a:xfrm>
            <a:off x="5199729" y="4443784"/>
            <a:ext cx="3932261" cy="707886"/>
            <a:chOff x="5034533" y="2133600"/>
            <a:chExt cx="3932261" cy="707886"/>
          </a:xfrm>
        </p:grpSpPr>
        <p:sp>
          <p:nvSpPr>
            <p:cNvPr id="101" name="TextBox 100"/>
            <p:cNvSpPr txBox="1"/>
            <p:nvPr/>
          </p:nvSpPr>
          <p:spPr>
            <a:xfrm>
              <a:off x="5626004" y="2133600"/>
              <a:ext cx="33407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Centrioles begin to move to opposite sides of nucleus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102" name="Straight Arrow Connector 101"/>
            <p:cNvCxnSpPr>
              <a:stCxn id="101" idx="1"/>
              <a:endCxn id="96" idx="0"/>
            </p:cNvCxnSpPr>
            <p:nvPr/>
          </p:nvCxnSpPr>
          <p:spPr>
            <a:xfrm flipH="1">
              <a:off x="5034533" y="2487543"/>
              <a:ext cx="591471" cy="144164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791201" y="5733539"/>
            <a:ext cx="334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Nucleus begins to dissolve 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22579" y="3584564"/>
            <a:ext cx="559837" cy="1371600"/>
            <a:chOff x="3922579" y="3584564"/>
            <a:chExt cx="559837" cy="1607127"/>
          </a:xfrm>
        </p:grpSpPr>
        <p:grpSp>
          <p:nvGrpSpPr>
            <p:cNvPr id="17" name="Group 16"/>
            <p:cNvGrpSpPr/>
            <p:nvPr/>
          </p:nvGrpSpPr>
          <p:grpSpPr>
            <a:xfrm>
              <a:off x="3922579" y="3584564"/>
              <a:ext cx="559837" cy="1607127"/>
              <a:chOff x="6324600" y="2209800"/>
              <a:chExt cx="559837" cy="160712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150605" y="4311927"/>
              <a:ext cx="152400" cy="152400"/>
            </a:xfrm>
            <a:prstGeom prst="ellipse">
              <a:avLst/>
            </a:prstGeom>
            <a:solidFill>
              <a:srgbClr val="00B0F0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747483" y="5092810"/>
            <a:ext cx="1371600" cy="559837"/>
            <a:chOff x="2733840" y="5039460"/>
            <a:chExt cx="1607127" cy="559837"/>
          </a:xfrm>
        </p:grpSpPr>
        <p:grpSp>
          <p:nvGrpSpPr>
            <p:cNvPr id="25" name="Group 24"/>
            <p:cNvGrpSpPr/>
            <p:nvPr/>
          </p:nvGrpSpPr>
          <p:grpSpPr>
            <a:xfrm rot="16470576">
              <a:off x="3257485" y="4515815"/>
              <a:ext cx="559837" cy="1607127"/>
              <a:chOff x="6324600" y="2209800"/>
              <a:chExt cx="559837" cy="1607127"/>
            </a:xfrm>
          </p:grpSpPr>
          <p:sp>
            <p:nvSpPr>
              <p:cNvPr id="26" name="Freeform 25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Oval 21"/>
            <p:cNvSpPr/>
            <p:nvPr/>
          </p:nvSpPr>
          <p:spPr>
            <a:xfrm rot="16470576">
              <a:off x="3466998" y="5257820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76458" y="4090886"/>
            <a:ext cx="559837" cy="626918"/>
            <a:chOff x="2576458" y="4090886"/>
            <a:chExt cx="559837" cy="626918"/>
          </a:xfrm>
        </p:grpSpPr>
        <p:grpSp>
          <p:nvGrpSpPr>
            <p:cNvPr id="18" name="Group 17"/>
            <p:cNvGrpSpPr/>
            <p:nvPr/>
          </p:nvGrpSpPr>
          <p:grpSpPr>
            <a:xfrm rot="20043747">
              <a:off x="2576458" y="4090886"/>
              <a:ext cx="559837" cy="626918"/>
              <a:chOff x="6324600" y="2209800"/>
              <a:chExt cx="559837" cy="1607127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 rot="20043747">
              <a:off x="2780177" y="4328145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147782" y="3448607"/>
            <a:ext cx="626918" cy="559837"/>
            <a:chOff x="3147782" y="3448607"/>
            <a:chExt cx="626918" cy="559837"/>
          </a:xfrm>
        </p:grpSpPr>
        <p:grpSp>
          <p:nvGrpSpPr>
            <p:cNvPr id="28" name="Group 27"/>
            <p:cNvGrpSpPr/>
            <p:nvPr/>
          </p:nvGrpSpPr>
          <p:grpSpPr>
            <a:xfrm rot="6103591">
              <a:off x="3181322" y="3415067"/>
              <a:ext cx="559837" cy="626918"/>
              <a:chOff x="6324600" y="2209800"/>
              <a:chExt cx="559837" cy="1607127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 rot="6103591">
              <a:off x="3380100" y="3676126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01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" grpId="0" animBg="1"/>
      <p:bldP spid="5" grpId="1" animBg="1"/>
      <p:bldP spid="52" grpId="0" animBg="1"/>
      <p:bldP spid="85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935480"/>
            <a:ext cx="35814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Chromosomes Duplicated</a:t>
            </a:r>
          </a:p>
          <a:p>
            <a:r>
              <a:rPr lang="en-US" sz="2000" dirty="0"/>
              <a:t>Centrioles begin to move</a:t>
            </a:r>
          </a:p>
          <a:p>
            <a:r>
              <a:rPr lang="en-US" sz="2000" dirty="0" smtClean="0"/>
              <a:t>Nucleus begins to dissolve</a:t>
            </a:r>
          </a:p>
        </p:txBody>
      </p:sp>
      <p:sp>
        <p:nvSpPr>
          <p:cNvPr id="5" name="Oval 4"/>
          <p:cNvSpPr/>
          <p:nvPr/>
        </p:nvSpPr>
        <p:spPr>
          <a:xfrm>
            <a:off x="2209800" y="3200400"/>
            <a:ext cx="2667000" cy="26670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922579" y="3584564"/>
            <a:ext cx="559837" cy="1371600"/>
            <a:chOff x="3922579" y="3584564"/>
            <a:chExt cx="559837" cy="1607127"/>
          </a:xfrm>
        </p:grpSpPr>
        <p:grpSp>
          <p:nvGrpSpPr>
            <p:cNvPr id="7" name="Group 6"/>
            <p:cNvGrpSpPr/>
            <p:nvPr/>
          </p:nvGrpSpPr>
          <p:grpSpPr>
            <a:xfrm>
              <a:off x="3922579" y="3584564"/>
              <a:ext cx="559837" cy="1607127"/>
              <a:chOff x="6324600" y="2209800"/>
              <a:chExt cx="559837" cy="160712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4150605" y="4311927"/>
              <a:ext cx="152400" cy="152400"/>
            </a:xfrm>
            <a:prstGeom prst="ellipse">
              <a:avLst/>
            </a:prstGeom>
            <a:solidFill>
              <a:srgbClr val="00B0F0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47483" y="5092810"/>
            <a:ext cx="1371600" cy="559837"/>
            <a:chOff x="2733840" y="5039460"/>
            <a:chExt cx="1607127" cy="559837"/>
          </a:xfrm>
        </p:grpSpPr>
        <p:grpSp>
          <p:nvGrpSpPr>
            <p:cNvPr id="12" name="Group 11"/>
            <p:cNvGrpSpPr/>
            <p:nvPr/>
          </p:nvGrpSpPr>
          <p:grpSpPr>
            <a:xfrm rot="16470576">
              <a:off x="3257485" y="4515815"/>
              <a:ext cx="559837" cy="1607127"/>
              <a:chOff x="6324600" y="2209800"/>
              <a:chExt cx="559837" cy="1607127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 rot="16470576">
              <a:off x="3466998" y="5257820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76458" y="4090886"/>
            <a:ext cx="559837" cy="626918"/>
            <a:chOff x="2576458" y="4090886"/>
            <a:chExt cx="559837" cy="626918"/>
          </a:xfrm>
        </p:grpSpPr>
        <p:grpSp>
          <p:nvGrpSpPr>
            <p:cNvPr id="17" name="Group 16"/>
            <p:cNvGrpSpPr/>
            <p:nvPr/>
          </p:nvGrpSpPr>
          <p:grpSpPr>
            <a:xfrm rot="20043747">
              <a:off x="2576458" y="4090886"/>
              <a:ext cx="559837" cy="626918"/>
              <a:chOff x="6324600" y="2209800"/>
              <a:chExt cx="559837" cy="1607127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/>
            <p:cNvSpPr/>
            <p:nvPr/>
          </p:nvSpPr>
          <p:spPr>
            <a:xfrm rot="20043747">
              <a:off x="2780177" y="4328145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47782" y="3448607"/>
            <a:ext cx="626918" cy="559837"/>
            <a:chOff x="3147782" y="3448607"/>
            <a:chExt cx="626918" cy="559837"/>
          </a:xfrm>
        </p:grpSpPr>
        <p:grpSp>
          <p:nvGrpSpPr>
            <p:cNvPr id="22" name="Group 21"/>
            <p:cNvGrpSpPr/>
            <p:nvPr/>
          </p:nvGrpSpPr>
          <p:grpSpPr>
            <a:xfrm rot="6103591">
              <a:off x="3181322" y="3415067"/>
              <a:ext cx="559837" cy="626918"/>
              <a:chOff x="6324600" y="2209800"/>
              <a:chExt cx="559837" cy="1607127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 rot="6103591">
              <a:off x="3380100" y="3676126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828800" y="4503405"/>
            <a:ext cx="3405047" cy="758566"/>
            <a:chOff x="1828800" y="4503405"/>
            <a:chExt cx="3405047" cy="758566"/>
          </a:xfrm>
        </p:grpSpPr>
        <p:grpSp>
          <p:nvGrpSpPr>
            <p:cNvPr id="41" name="Group 40"/>
            <p:cNvGrpSpPr/>
            <p:nvPr/>
          </p:nvGrpSpPr>
          <p:grpSpPr>
            <a:xfrm>
              <a:off x="1828800" y="4578082"/>
              <a:ext cx="565592" cy="683889"/>
              <a:chOff x="1828800" y="4578082"/>
              <a:chExt cx="565592" cy="68388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828800" y="4826304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/>
              <p:cNvSpPr/>
              <p:nvPr/>
            </p:nvSpPr>
            <p:spPr>
              <a:xfrm rot="15885289">
                <a:off x="1775980" y="4656727"/>
                <a:ext cx="522677" cy="365387"/>
              </a:xfrm>
              <a:prstGeom prst="arc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/>
              <p:cNvSpPr/>
              <p:nvPr/>
            </p:nvSpPr>
            <p:spPr>
              <a:xfrm rot="17106456">
                <a:off x="1939205" y="4733711"/>
                <a:ext cx="294077" cy="245636"/>
              </a:xfrm>
              <a:prstGeom prst="arc">
                <a:avLst>
                  <a:gd name="adj1" fmla="val 15389269"/>
                  <a:gd name="adj2" fmla="val 0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Arc 50"/>
              <p:cNvSpPr/>
              <p:nvPr/>
            </p:nvSpPr>
            <p:spPr>
              <a:xfrm rot="11852668">
                <a:off x="1871715" y="4896584"/>
                <a:ext cx="522677" cy="365387"/>
              </a:xfrm>
              <a:prstGeom prst="arc">
                <a:avLst>
                  <a:gd name="adj1" fmla="val 16200000"/>
                  <a:gd name="adj2" fmla="val 322302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Arc 51"/>
              <p:cNvSpPr/>
              <p:nvPr/>
            </p:nvSpPr>
            <p:spPr>
              <a:xfrm rot="11268451">
                <a:off x="1971387" y="4882801"/>
                <a:ext cx="308772" cy="245636"/>
              </a:xfrm>
              <a:prstGeom prst="arc">
                <a:avLst>
                  <a:gd name="adj1" fmla="val 16200000"/>
                  <a:gd name="adj2" fmla="val 982674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690469" y="4503405"/>
              <a:ext cx="543378" cy="693890"/>
              <a:chOff x="4690469" y="4503405"/>
              <a:chExt cx="543378" cy="693890"/>
            </a:xfrm>
          </p:grpSpPr>
          <p:sp>
            <p:nvSpPr>
              <p:cNvPr id="43" name="Oval 42"/>
              <p:cNvSpPr/>
              <p:nvPr/>
            </p:nvSpPr>
            <p:spPr>
              <a:xfrm rot="11226414">
                <a:off x="5060000" y="4790837"/>
                <a:ext cx="173847" cy="1738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rot="5511703">
                <a:off x="4755793" y="4753263"/>
                <a:ext cx="522677" cy="365387"/>
              </a:xfrm>
              <a:prstGeom prst="arc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Arc 44"/>
              <p:cNvSpPr/>
              <p:nvPr/>
            </p:nvSpPr>
            <p:spPr>
              <a:xfrm rot="6732870">
                <a:off x="4823660" y="4790109"/>
                <a:ext cx="294077" cy="245636"/>
              </a:xfrm>
              <a:prstGeom prst="arc">
                <a:avLst>
                  <a:gd name="adj1" fmla="val 15389269"/>
                  <a:gd name="adj2" fmla="val 0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 rot="1479082">
                <a:off x="4690469" y="4503405"/>
                <a:ext cx="522677" cy="365387"/>
              </a:xfrm>
              <a:prstGeom prst="arc">
                <a:avLst>
                  <a:gd name="adj1" fmla="val 16200000"/>
                  <a:gd name="adj2" fmla="val 322302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Arc 46"/>
              <p:cNvSpPr/>
              <p:nvPr/>
            </p:nvSpPr>
            <p:spPr>
              <a:xfrm rot="894865">
                <a:off x="4795533" y="4637274"/>
                <a:ext cx="308772" cy="245636"/>
              </a:xfrm>
              <a:prstGeom prst="arc">
                <a:avLst>
                  <a:gd name="adj1" fmla="val 16200000"/>
                  <a:gd name="adj2" fmla="val 982674"/>
                </a:avLst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34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</a:t>
            </a:r>
            <a:r>
              <a:rPr lang="en-US" b="1" dirty="0" smtClean="0"/>
              <a:t>Metaphase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609600"/>
            <a:ext cx="3581400" cy="883920"/>
          </a:xfrm>
        </p:spPr>
        <p:txBody>
          <a:bodyPr>
            <a:normAutofit/>
          </a:bodyPr>
          <a:lstStyle/>
          <a:p>
            <a:endParaRPr lang="en-US" sz="2000" dirty="0" smtClean="0"/>
          </a:p>
        </p:txBody>
      </p:sp>
      <p:sp>
        <p:nvSpPr>
          <p:cNvPr id="5" name="Oval 4"/>
          <p:cNvSpPr/>
          <p:nvPr/>
        </p:nvSpPr>
        <p:spPr>
          <a:xfrm>
            <a:off x="2209800" y="3200400"/>
            <a:ext cx="2667000" cy="26670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28600" y="2286000"/>
            <a:ext cx="2628900" cy="3284036"/>
            <a:chOff x="228600" y="2286000"/>
            <a:chExt cx="2628900" cy="3284036"/>
          </a:xfrm>
        </p:grpSpPr>
        <p:sp>
          <p:nvSpPr>
            <p:cNvPr id="56" name="Oval 55"/>
            <p:cNvSpPr/>
            <p:nvPr/>
          </p:nvSpPr>
          <p:spPr>
            <a:xfrm>
              <a:off x="228600" y="4017153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97180" y="2286000"/>
              <a:ext cx="2560320" cy="3284036"/>
              <a:chOff x="297180" y="2286000"/>
              <a:chExt cx="2560320" cy="3284036"/>
            </a:xfrm>
          </p:grpSpPr>
          <p:sp>
            <p:nvSpPr>
              <p:cNvPr id="30" name="Freeform 29"/>
              <p:cNvSpPr/>
              <p:nvPr/>
            </p:nvSpPr>
            <p:spPr>
              <a:xfrm>
                <a:off x="320040" y="2286000"/>
                <a:ext cx="2484120" cy="1790700"/>
              </a:xfrm>
              <a:custGeom>
                <a:avLst/>
                <a:gdLst>
                  <a:gd name="connsiteX0" fmla="*/ 2484120 w 2484120"/>
                  <a:gd name="connsiteY0" fmla="*/ 0 h 1790700"/>
                  <a:gd name="connsiteX1" fmla="*/ 1325880 w 2484120"/>
                  <a:gd name="connsiteY1" fmla="*/ 205740 h 1790700"/>
                  <a:gd name="connsiteX2" fmla="*/ 350520 w 2484120"/>
                  <a:gd name="connsiteY2" fmla="*/ 1051560 h 1790700"/>
                  <a:gd name="connsiteX3" fmla="*/ 0 w 2484120"/>
                  <a:gd name="connsiteY3" fmla="*/ 17907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4120" h="1790700">
                    <a:moveTo>
                      <a:pt x="2484120" y="0"/>
                    </a:moveTo>
                    <a:cubicBezTo>
                      <a:pt x="2082800" y="15240"/>
                      <a:pt x="1681480" y="30480"/>
                      <a:pt x="1325880" y="205740"/>
                    </a:cubicBezTo>
                    <a:cubicBezTo>
                      <a:pt x="970280" y="381000"/>
                      <a:pt x="571500" y="787400"/>
                      <a:pt x="350520" y="1051560"/>
                    </a:cubicBezTo>
                    <a:cubicBezTo>
                      <a:pt x="129540" y="1315720"/>
                      <a:pt x="17780" y="1676400"/>
                      <a:pt x="0" y="179070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50520" y="3289944"/>
                <a:ext cx="2468880" cy="794376"/>
              </a:xfrm>
              <a:custGeom>
                <a:avLst/>
                <a:gdLst>
                  <a:gd name="connsiteX0" fmla="*/ 2468880 w 2468880"/>
                  <a:gd name="connsiteY0" fmla="*/ 32376 h 794376"/>
                  <a:gd name="connsiteX1" fmla="*/ 1508760 w 2468880"/>
                  <a:gd name="connsiteY1" fmla="*/ 24756 h 794376"/>
                  <a:gd name="connsiteX2" fmla="*/ 754380 w 2468880"/>
                  <a:gd name="connsiteY2" fmla="*/ 306696 h 794376"/>
                  <a:gd name="connsiteX3" fmla="*/ 0 w 2468880"/>
                  <a:gd name="connsiteY3" fmla="*/ 794376 h 79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880" h="794376">
                    <a:moveTo>
                      <a:pt x="2468880" y="32376"/>
                    </a:moveTo>
                    <a:cubicBezTo>
                      <a:pt x="2131695" y="5706"/>
                      <a:pt x="1794510" y="-20964"/>
                      <a:pt x="1508760" y="24756"/>
                    </a:cubicBezTo>
                    <a:cubicBezTo>
                      <a:pt x="1223010" y="70476"/>
                      <a:pt x="1005840" y="178426"/>
                      <a:pt x="754380" y="306696"/>
                    </a:cubicBezTo>
                    <a:cubicBezTo>
                      <a:pt x="502920" y="434966"/>
                      <a:pt x="251460" y="614671"/>
                      <a:pt x="0" y="794376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97180" y="4137660"/>
                <a:ext cx="2560320" cy="1432376"/>
              </a:xfrm>
              <a:custGeom>
                <a:avLst/>
                <a:gdLst>
                  <a:gd name="connsiteX0" fmla="*/ 2560320 w 2560320"/>
                  <a:gd name="connsiteY0" fmla="*/ 1348740 h 1432376"/>
                  <a:gd name="connsiteX1" fmla="*/ 1607820 w 2560320"/>
                  <a:gd name="connsiteY1" fmla="*/ 1402080 h 1432376"/>
                  <a:gd name="connsiteX2" fmla="*/ 518160 w 2560320"/>
                  <a:gd name="connsiteY2" fmla="*/ 937260 h 1432376"/>
                  <a:gd name="connsiteX3" fmla="*/ 0 w 2560320"/>
                  <a:gd name="connsiteY3" fmla="*/ 0 h 1432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320" h="1432376">
                    <a:moveTo>
                      <a:pt x="2560320" y="1348740"/>
                    </a:moveTo>
                    <a:cubicBezTo>
                      <a:pt x="2254250" y="1409700"/>
                      <a:pt x="1948180" y="1470660"/>
                      <a:pt x="1607820" y="1402080"/>
                    </a:cubicBezTo>
                    <a:cubicBezTo>
                      <a:pt x="1267460" y="1333500"/>
                      <a:pt x="786130" y="1170940"/>
                      <a:pt x="518160" y="937260"/>
                    </a:cubicBezTo>
                    <a:cubicBezTo>
                      <a:pt x="250190" y="703580"/>
                      <a:pt x="125095" y="35179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27660" y="4152900"/>
                <a:ext cx="2506980" cy="302114"/>
              </a:xfrm>
              <a:custGeom>
                <a:avLst/>
                <a:gdLst>
                  <a:gd name="connsiteX0" fmla="*/ 2506980 w 2506980"/>
                  <a:gd name="connsiteY0" fmla="*/ 266700 h 302114"/>
                  <a:gd name="connsiteX1" fmla="*/ 1653540 w 2506980"/>
                  <a:gd name="connsiteY1" fmla="*/ 297180 h 302114"/>
                  <a:gd name="connsiteX2" fmla="*/ 403860 w 2506980"/>
                  <a:gd name="connsiteY2" fmla="*/ 175260 h 302114"/>
                  <a:gd name="connsiteX3" fmla="*/ 0 w 2506980"/>
                  <a:gd name="connsiteY3" fmla="*/ 0 h 3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6980" h="302114">
                    <a:moveTo>
                      <a:pt x="2506980" y="266700"/>
                    </a:moveTo>
                    <a:cubicBezTo>
                      <a:pt x="2255520" y="289560"/>
                      <a:pt x="2004060" y="312420"/>
                      <a:pt x="1653540" y="297180"/>
                    </a:cubicBezTo>
                    <a:cubicBezTo>
                      <a:pt x="1303020" y="281940"/>
                      <a:pt x="679450" y="224790"/>
                      <a:pt x="403860" y="175260"/>
                    </a:cubicBezTo>
                    <a:cubicBezTo>
                      <a:pt x="128270" y="125730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1828800" y="4578082"/>
            <a:ext cx="565592" cy="683889"/>
            <a:chOff x="1828800" y="4578082"/>
            <a:chExt cx="565592" cy="683889"/>
          </a:xfrm>
        </p:grpSpPr>
        <p:sp>
          <p:nvSpPr>
            <p:cNvPr id="48" name="Oval 47"/>
            <p:cNvSpPr/>
            <p:nvPr/>
          </p:nvSpPr>
          <p:spPr>
            <a:xfrm>
              <a:off x="1828800" y="4826304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15885289">
              <a:off x="1775980" y="4656727"/>
              <a:ext cx="522677" cy="365387"/>
            </a:xfrm>
            <a:prstGeom prst="arc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 rot="17106456">
              <a:off x="1939205" y="4733711"/>
              <a:ext cx="294077" cy="245636"/>
            </a:xfrm>
            <a:prstGeom prst="arc">
              <a:avLst>
                <a:gd name="adj1" fmla="val 15389269"/>
                <a:gd name="adj2" fmla="val 0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11852668">
              <a:off x="1871715" y="4896584"/>
              <a:ext cx="522677" cy="365387"/>
            </a:xfrm>
            <a:prstGeom prst="arc">
              <a:avLst>
                <a:gd name="adj1" fmla="val 16200000"/>
                <a:gd name="adj2" fmla="val 322302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1268451">
              <a:off x="1971387" y="4882801"/>
              <a:ext cx="308772" cy="245636"/>
            </a:xfrm>
            <a:prstGeom prst="arc">
              <a:avLst>
                <a:gd name="adj1" fmla="val 16200000"/>
                <a:gd name="adj2" fmla="val 982674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90469" y="4503405"/>
            <a:ext cx="543378" cy="693890"/>
            <a:chOff x="4690469" y="4503405"/>
            <a:chExt cx="543378" cy="693890"/>
          </a:xfrm>
        </p:grpSpPr>
        <p:sp>
          <p:nvSpPr>
            <p:cNvPr id="43" name="Oval 42"/>
            <p:cNvSpPr/>
            <p:nvPr/>
          </p:nvSpPr>
          <p:spPr>
            <a:xfrm rot="11226414">
              <a:off x="5060000" y="4790837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5511703">
              <a:off x="4755793" y="4753263"/>
              <a:ext cx="522677" cy="365387"/>
            </a:xfrm>
            <a:prstGeom prst="arc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6732870">
              <a:off x="4823660" y="4790109"/>
              <a:ext cx="294077" cy="245636"/>
            </a:xfrm>
            <a:prstGeom prst="arc">
              <a:avLst>
                <a:gd name="adj1" fmla="val 15389269"/>
                <a:gd name="adj2" fmla="val 0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479082">
              <a:off x="4690469" y="4503405"/>
              <a:ext cx="522677" cy="365387"/>
            </a:xfrm>
            <a:prstGeom prst="arc">
              <a:avLst>
                <a:gd name="adj1" fmla="val 16200000"/>
                <a:gd name="adj2" fmla="val 322302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894865">
              <a:off x="4795533" y="4637274"/>
              <a:ext cx="308772" cy="245636"/>
            </a:xfrm>
            <a:prstGeom prst="arc">
              <a:avLst>
                <a:gd name="adj1" fmla="val 16200000"/>
                <a:gd name="adj2" fmla="val 982674"/>
              </a:avLst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562600" y="2057400"/>
            <a:ext cx="334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Nucleus disappears  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842260" y="2279949"/>
            <a:ext cx="2589387" cy="3255863"/>
            <a:chOff x="2842260" y="2279949"/>
            <a:chExt cx="2589387" cy="3255863"/>
          </a:xfrm>
        </p:grpSpPr>
        <p:sp>
          <p:nvSpPr>
            <p:cNvPr id="61" name="Oval 60"/>
            <p:cNvSpPr/>
            <p:nvPr/>
          </p:nvSpPr>
          <p:spPr>
            <a:xfrm>
              <a:off x="5257800" y="4038600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842260" y="2279949"/>
              <a:ext cx="2522220" cy="3255863"/>
              <a:chOff x="2842260" y="2279949"/>
              <a:chExt cx="2522220" cy="3255863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2865120" y="2279949"/>
                <a:ext cx="2468880" cy="1827231"/>
              </a:xfrm>
              <a:custGeom>
                <a:avLst/>
                <a:gdLst>
                  <a:gd name="connsiteX0" fmla="*/ 0 w 2468880"/>
                  <a:gd name="connsiteY0" fmla="*/ 13671 h 1827231"/>
                  <a:gd name="connsiteX1" fmla="*/ 662940 w 2468880"/>
                  <a:gd name="connsiteY1" fmla="*/ 36531 h 1827231"/>
                  <a:gd name="connsiteX2" fmla="*/ 1493520 w 2468880"/>
                  <a:gd name="connsiteY2" fmla="*/ 326091 h 1827231"/>
                  <a:gd name="connsiteX3" fmla="*/ 2026920 w 2468880"/>
                  <a:gd name="connsiteY3" fmla="*/ 844251 h 1827231"/>
                  <a:gd name="connsiteX4" fmla="*/ 2354580 w 2468880"/>
                  <a:gd name="connsiteY4" fmla="*/ 1408131 h 1827231"/>
                  <a:gd name="connsiteX5" fmla="*/ 2468880 w 2468880"/>
                  <a:gd name="connsiteY5" fmla="*/ 1827231 h 182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880" h="1827231">
                    <a:moveTo>
                      <a:pt x="0" y="13671"/>
                    </a:moveTo>
                    <a:cubicBezTo>
                      <a:pt x="207010" y="-934"/>
                      <a:pt x="414020" y="-15539"/>
                      <a:pt x="662940" y="36531"/>
                    </a:cubicBezTo>
                    <a:cubicBezTo>
                      <a:pt x="911860" y="88601"/>
                      <a:pt x="1266190" y="191471"/>
                      <a:pt x="1493520" y="326091"/>
                    </a:cubicBezTo>
                    <a:cubicBezTo>
                      <a:pt x="1720850" y="460711"/>
                      <a:pt x="1883410" y="663911"/>
                      <a:pt x="2026920" y="844251"/>
                    </a:cubicBezTo>
                    <a:cubicBezTo>
                      <a:pt x="2170430" y="1024591"/>
                      <a:pt x="2280920" y="1244301"/>
                      <a:pt x="2354580" y="1408131"/>
                    </a:cubicBezTo>
                    <a:cubicBezTo>
                      <a:pt x="2428240" y="1571961"/>
                      <a:pt x="2449830" y="1754841"/>
                      <a:pt x="2468880" y="1827231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842260" y="3321337"/>
                <a:ext cx="2506980" cy="793463"/>
              </a:xfrm>
              <a:custGeom>
                <a:avLst/>
                <a:gdLst>
                  <a:gd name="connsiteX0" fmla="*/ 0 w 2506980"/>
                  <a:gd name="connsiteY0" fmla="*/ 983 h 793463"/>
                  <a:gd name="connsiteX1" fmla="*/ 701040 w 2506980"/>
                  <a:gd name="connsiteY1" fmla="*/ 23843 h 793463"/>
                  <a:gd name="connsiteX2" fmla="*/ 1470660 w 2506980"/>
                  <a:gd name="connsiteY2" fmla="*/ 161003 h 793463"/>
                  <a:gd name="connsiteX3" fmla="*/ 2110740 w 2506980"/>
                  <a:gd name="connsiteY3" fmla="*/ 458183 h 793463"/>
                  <a:gd name="connsiteX4" fmla="*/ 2506980 w 2506980"/>
                  <a:gd name="connsiteY4" fmla="*/ 793463 h 7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793463">
                    <a:moveTo>
                      <a:pt x="0" y="983"/>
                    </a:moveTo>
                    <a:cubicBezTo>
                      <a:pt x="227965" y="-922"/>
                      <a:pt x="455930" y="-2827"/>
                      <a:pt x="701040" y="23843"/>
                    </a:cubicBezTo>
                    <a:cubicBezTo>
                      <a:pt x="946150" y="50513"/>
                      <a:pt x="1235710" y="88613"/>
                      <a:pt x="1470660" y="161003"/>
                    </a:cubicBezTo>
                    <a:cubicBezTo>
                      <a:pt x="1705610" y="233393"/>
                      <a:pt x="1938020" y="352773"/>
                      <a:pt x="2110740" y="458183"/>
                    </a:cubicBezTo>
                    <a:cubicBezTo>
                      <a:pt x="2283460" y="563593"/>
                      <a:pt x="2395220" y="678528"/>
                      <a:pt x="2506980" y="793463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880360" y="4183380"/>
                <a:ext cx="2461260" cy="260146"/>
              </a:xfrm>
              <a:custGeom>
                <a:avLst/>
                <a:gdLst>
                  <a:gd name="connsiteX0" fmla="*/ 0 w 2461260"/>
                  <a:gd name="connsiteY0" fmla="*/ 236220 h 260146"/>
                  <a:gd name="connsiteX1" fmla="*/ 640080 w 2461260"/>
                  <a:gd name="connsiteY1" fmla="*/ 259080 h 260146"/>
                  <a:gd name="connsiteX2" fmla="*/ 1432560 w 2461260"/>
                  <a:gd name="connsiteY2" fmla="*/ 205740 h 260146"/>
                  <a:gd name="connsiteX3" fmla="*/ 2065020 w 2461260"/>
                  <a:gd name="connsiteY3" fmla="*/ 152400 h 260146"/>
                  <a:gd name="connsiteX4" fmla="*/ 2461260 w 2461260"/>
                  <a:gd name="connsiteY4" fmla="*/ 0 h 26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1260" h="260146">
                    <a:moveTo>
                      <a:pt x="0" y="236220"/>
                    </a:moveTo>
                    <a:cubicBezTo>
                      <a:pt x="200660" y="250190"/>
                      <a:pt x="401320" y="264160"/>
                      <a:pt x="640080" y="259080"/>
                    </a:cubicBezTo>
                    <a:cubicBezTo>
                      <a:pt x="878840" y="254000"/>
                      <a:pt x="1432560" y="205740"/>
                      <a:pt x="1432560" y="205740"/>
                    </a:cubicBezTo>
                    <a:cubicBezTo>
                      <a:pt x="1670050" y="187960"/>
                      <a:pt x="1893570" y="186690"/>
                      <a:pt x="2065020" y="152400"/>
                    </a:cubicBezTo>
                    <a:cubicBezTo>
                      <a:pt x="2236470" y="118110"/>
                      <a:pt x="2414270" y="26670"/>
                      <a:pt x="246126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887980" y="4175760"/>
                <a:ext cx="2476500" cy="1360052"/>
              </a:xfrm>
              <a:custGeom>
                <a:avLst/>
                <a:gdLst>
                  <a:gd name="connsiteX0" fmla="*/ 0 w 2476500"/>
                  <a:gd name="connsiteY0" fmla="*/ 1341120 h 1360052"/>
                  <a:gd name="connsiteX1" fmla="*/ 533400 w 2476500"/>
                  <a:gd name="connsiteY1" fmla="*/ 1356360 h 1360052"/>
                  <a:gd name="connsiteX2" fmla="*/ 1310640 w 2476500"/>
                  <a:gd name="connsiteY2" fmla="*/ 1280160 h 1360052"/>
                  <a:gd name="connsiteX3" fmla="*/ 1905000 w 2476500"/>
                  <a:gd name="connsiteY3" fmla="*/ 998220 h 1360052"/>
                  <a:gd name="connsiteX4" fmla="*/ 2293620 w 2476500"/>
                  <a:gd name="connsiteY4" fmla="*/ 518160 h 1360052"/>
                  <a:gd name="connsiteX5" fmla="*/ 2476500 w 2476500"/>
                  <a:gd name="connsiteY5" fmla="*/ 0 h 136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76500" h="1360052">
                    <a:moveTo>
                      <a:pt x="0" y="1341120"/>
                    </a:moveTo>
                    <a:cubicBezTo>
                      <a:pt x="157480" y="1353820"/>
                      <a:pt x="314960" y="1366520"/>
                      <a:pt x="533400" y="1356360"/>
                    </a:cubicBezTo>
                    <a:cubicBezTo>
                      <a:pt x="751840" y="1346200"/>
                      <a:pt x="1082040" y="1339850"/>
                      <a:pt x="1310640" y="1280160"/>
                    </a:cubicBezTo>
                    <a:cubicBezTo>
                      <a:pt x="1539240" y="1220470"/>
                      <a:pt x="1741170" y="1125220"/>
                      <a:pt x="1905000" y="998220"/>
                    </a:cubicBezTo>
                    <a:cubicBezTo>
                      <a:pt x="2068830" y="871220"/>
                      <a:pt x="2198370" y="684530"/>
                      <a:pt x="2293620" y="518160"/>
                    </a:cubicBezTo>
                    <a:cubicBezTo>
                      <a:pt x="2388870" y="351790"/>
                      <a:pt x="2432685" y="175895"/>
                      <a:pt x="247650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5562600" y="2800290"/>
            <a:ext cx="334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Chromosomes line up in the middle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5300" y="3740046"/>
            <a:ext cx="334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Centrioles move to far sides of cell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358640" y="1657290"/>
            <a:ext cx="4413797" cy="948750"/>
            <a:chOff x="4358640" y="1657290"/>
            <a:chExt cx="4413797" cy="948750"/>
          </a:xfrm>
        </p:grpSpPr>
        <p:sp>
          <p:nvSpPr>
            <p:cNvPr id="58" name="TextBox 57"/>
            <p:cNvSpPr txBox="1"/>
            <p:nvPr/>
          </p:nvSpPr>
          <p:spPr>
            <a:xfrm>
              <a:off x="5431647" y="1657290"/>
              <a:ext cx="33407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Spindle Fiber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58" idx="1"/>
              <a:endCxn id="4" idx="2"/>
            </p:cNvCxnSpPr>
            <p:nvPr/>
          </p:nvCxnSpPr>
          <p:spPr>
            <a:xfrm flipH="1">
              <a:off x="4358640" y="1857345"/>
              <a:ext cx="1073007" cy="74869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588000" y="4474083"/>
            <a:ext cx="334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Spindle fibers connect to the centromeres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76458" y="4090886"/>
            <a:ext cx="559837" cy="626918"/>
            <a:chOff x="2576458" y="4090886"/>
            <a:chExt cx="559837" cy="626918"/>
          </a:xfrm>
        </p:grpSpPr>
        <p:grpSp>
          <p:nvGrpSpPr>
            <p:cNvPr id="17" name="Group 16"/>
            <p:cNvGrpSpPr/>
            <p:nvPr/>
          </p:nvGrpSpPr>
          <p:grpSpPr>
            <a:xfrm rot="20043747">
              <a:off x="2576458" y="4090886"/>
              <a:ext cx="559837" cy="626918"/>
              <a:chOff x="6324600" y="2209800"/>
              <a:chExt cx="559837" cy="1607127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/>
            <p:cNvSpPr/>
            <p:nvPr/>
          </p:nvSpPr>
          <p:spPr>
            <a:xfrm rot="20043747">
              <a:off x="2780177" y="4328145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47782" y="3448607"/>
            <a:ext cx="626918" cy="559837"/>
            <a:chOff x="3147782" y="3448607"/>
            <a:chExt cx="626918" cy="559837"/>
          </a:xfrm>
        </p:grpSpPr>
        <p:grpSp>
          <p:nvGrpSpPr>
            <p:cNvPr id="22" name="Group 21"/>
            <p:cNvGrpSpPr/>
            <p:nvPr/>
          </p:nvGrpSpPr>
          <p:grpSpPr>
            <a:xfrm rot="6103591">
              <a:off x="3181322" y="3415067"/>
              <a:ext cx="559837" cy="626918"/>
              <a:chOff x="6324600" y="2209800"/>
              <a:chExt cx="559837" cy="1607127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 rot="6103591">
              <a:off x="3380100" y="3676126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22579" y="3584564"/>
            <a:ext cx="559837" cy="1371600"/>
            <a:chOff x="3922579" y="3584564"/>
            <a:chExt cx="559837" cy="1607127"/>
          </a:xfrm>
        </p:grpSpPr>
        <p:grpSp>
          <p:nvGrpSpPr>
            <p:cNvPr id="7" name="Group 6"/>
            <p:cNvGrpSpPr/>
            <p:nvPr/>
          </p:nvGrpSpPr>
          <p:grpSpPr>
            <a:xfrm>
              <a:off x="3922579" y="3584564"/>
              <a:ext cx="559837" cy="1607127"/>
              <a:chOff x="6324600" y="2209800"/>
              <a:chExt cx="559837" cy="160712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4150605" y="4311927"/>
              <a:ext cx="152400" cy="152400"/>
            </a:xfrm>
            <a:prstGeom prst="ellipse">
              <a:avLst/>
            </a:prstGeom>
            <a:solidFill>
              <a:srgbClr val="00B0F0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47483" y="5092810"/>
            <a:ext cx="1371600" cy="559837"/>
            <a:chOff x="2733840" y="5039460"/>
            <a:chExt cx="1607127" cy="559837"/>
          </a:xfrm>
        </p:grpSpPr>
        <p:grpSp>
          <p:nvGrpSpPr>
            <p:cNvPr id="12" name="Group 11"/>
            <p:cNvGrpSpPr/>
            <p:nvPr/>
          </p:nvGrpSpPr>
          <p:grpSpPr>
            <a:xfrm rot="16470576">
              <a:off x="3257485" y="4515815"/>
              <a:ext cx="559837" cy="1607127"/>
              <a:chOff x="6324600" y="2209800"/>
              <a:chExt cx="559837" cy="1607127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 rot="16470576">
              <a:off x="3466998" y="5257820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03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-0.15122 -0.13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9" y="-669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920000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07014 -0.210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-1050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6719 0.027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" y="138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7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0.17257 -0.1173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28" y="-588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02396 -0.1071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-537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/>
      <p:bldP spid="53" grpId="1"/>
      <p:bldP spid="54" grpId="0"/>
      <p:bldP spid="54" grpId="1"/>
      <p:bldP spid="57" grpId="0"/>
      <p:bldP spid="57" grpId="1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935480"/>
            <a:ext cx="33528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Nucleus disappears</a:t>
            </a:r>
          </a:p>
          <a:p>
            <a:r>
              <a:rPr lang="en-US" sz="2000" dirty="0" smtClean="0"/>
              <a:t>Chromosomes line up in the middle</a:t>
            </a:r>
          </a:p>
          <a:p>
            <a:r>
              <a:rPr lang="en-US" sz="2000" dirty="0" smtClean="0"/>
              <a:t>Centrioles  move to opposite sides of the cell</a:t>
            </a:r>
          </a:p>
          <a:p>
            <a:r>
              <a:rPr lang="en-US" sz="2000" dirty="0" smtClean="0"/>
              <a:t>Spindle fibers are very noticeable and connect to the centromeres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600" y="2286000"/>
            <a:ext cx="2628900" cy="3284036"/>
            <a:chOff x="228600" y="2286000"/>
            <a:chExt cx="2628900" cy="3284036"/>
          </a:xfrm>
        </p:grpSpPr>
        <p:sp>
          <p:nvSpPr>
            <p:cNvPr id="6" name="Oval 5"/>
            <p:cNvSpPr/>
            <p:nvPr/>
          </p:nvSpPr>
          <p:spPr>
            <a:xfrm>
              <a:off x="228600" y="4017153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97180" y="2286000"/>
              <a:ext cx="2560320" cy="3284036"/>
              <a:chOff x="297180" y="2286000"/>
              <a:chExt cx="2560320" cy="3284036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320040" y="2286000"/>
                <a:ext cx="2484120" cy="1790700"/>
              </a:xfrm>
              <a:custGeom>
                <a:avLst/>
                <a:gdLst>
                  <a:gd name="connsiteX0" fmla="*/ 2484120 w 2484120"/>
                  <a:gd name="connsiteY0" fmla="*/ 0 h 1790700"/>
                  <a:gd name="connsiteX1" fmla="*/ 1325880 w 2484120"/>
                  <a:gd name="connsiteY1" fmla="*/ 205740 h 1790700"/>
                  <a:gd name="connsiteX2" fmla="*/ 350520 w 2484120"/>
                  <a:gd name="connsiteY2" fmla="*/ 1051560 h 1790700"/>
                  <a:gd name="connsiteX3" fmla="*/ 0 w 2484120"/>
                  <a:gd name="connsiteY3" fmla="*/ 1790700 h 179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84120" h="1790700">
                    <a:moveTo>
                      <a:pt x="2484120" y="0"/>
                    </a:moveTo>
                    <a:cubicBezTo>
                      <a:pt x="2082800" y="15240"/>
                      <a:pt x="1681480" y="30480"/>
                      <a:pt x="1325880" y="205740"/>
                    </a:cubicBezTo>
                    <a:cubicBezTo>
                      <a:pt x="970280" y="381000"/>
                      <a:pt x="571500" y="787400"/>
                      <a:pt x="350520" y="1051560"/>
                    </a:cubicBezTo>
                    <a:cubicBezTo>
                      <a:pt x="129540" y="1315720"/>
                      <a:pt x="17780" y="1676400"/>
                      <a:pt x="0" y="179070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50520" y="3289944"/>
                <a:ext cx="2468880" cy="794376"/>
              </a:xfrm>
              <a:custGeom>
                <a:avLst/>
                <a:gdLst>
                  <a:gd name="connsiteX0" fmla="*/ 2468880 w 2468880"/>
                  <a:gd name="connsiteY0" fmla="*/ 32376 h 794376"/>
                  <a:gd name="connsiteX1" fmla="*/ 1508760 w 2468880"/>
                  <a:gd name="connsiteY1" fmla="*/ 24756 h 794376"/>
                  <a:gd name="connsiteX2" fmla="*/ 754380 w 2468880"/>
                  <a:gd name="connsiteY2" fmla="*/ 306696 h 794376"/>
                  <a:gd name="connsiteX3" fmla="*/ 0 w 2468880"/>
                  <a:gd name="connsiteY3" fmla="*/ 794376 h 794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8880" h="794376">
                    <a:moveTo>
                      <a:pt x="2468880" y="32376"/>
                    </a:moveTo>
                    <a:cubicBezTo>
                      <a:pt x="2131695" y="5706"/>
                      <a:pt x="1794510" y="-20964"/>
                      <a:pt x="1508760" y="24756"/>
                    </a:cubicBezTo>
                    <a:cubicBezTo>
                      <a:pt x="1223010" y="70476"/>
                      <a:pt x="1005840" y="178426"/>
                      <a:pt x="754380" y="306696"/>
                    </a:cubicBezTo>
                    <a:cubicBezTo>
                      <a:pt x="502920" y="434966"/>
                      <a:pt x="251460" y="614671"/>
                      <a:pt x="0" y="794376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7180" y="4137660"/>
                <a:ext cx="2560320" cy="1432376"/>
              </a:xfrm>
              <a:custGeom>
                <a:avLst/>
                <a:gdLst>
                  <a:gd name="connsiteX0" fmla="*/ 2560320 w 2560320"/>
                  <a:gd name="connsiteY0" fmla="*/ 1348740 h 1432376"/>
                  <a:gd name="connsiteX1" fmla="*/ 1607820 w 2560320"/>
                  <a:gd name="connsiteY1" fmla="*/ 1402080 h 1432376"/>
                  <a:gd name="connsiteX2" fmla="*/ 518160 w 2560320"/>
                  <a:gd name="connsiteY2" fmla="*/ 937260 h 1432376"/>
                  <a:gd name="connsiteX3" fmla="*/ 0 w 2560320"/>
                  <a:gd name="connsiteY3" fmla="*/ 0 h 1432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320" h="1432376">
                    <a:moveTo>
                      <a:pt x="2560320" y="1348740"/>
                    </a:moveTo>
                    <a:cubicBezTo>
                      <a:pt x="2254250" y="1409700"/>
                      <a:pt x="1948180" y="1470660"/>
                      <a:pt x="1607820" y="1402080"/>
                    </a:cubicBezTo>
                    <a:cubicBezTo>
                      <a:pt x="1267460" y="1333500"/>
                      <a:pt x="786130" y="1170940"/>
                      <a:pt x="518160" y="937260"/>
                    </a:cubicBezTo>
                    <a:cubicBezTo>
                      <a:pt x="250190" y="703580"/>
                      <a:pt x="125095" y="35179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7660" y="4152900"/>
                <a:ext cx="2506980" cy="302114"/>
              </a:xfrm>
              <a:custGeom>
                <a:avLst/>
                <a:gdLst>
                  <a:gd name="connsiteX0" fmla="*/ 2506980 w 2506980"/>
                  <a:gd name="connsiteY0" fmla="*/ 266700 h 302114"/>
                  <a:gd name="connsiteX1" fmla="*/ 1653540 w 2506980"/>
                  <a:gd name="connsiteY1" fmla="*/ 297180 h 302114"/>
                  <a:gd name="connsiteX2" fmla="*/ 403860 w 2506980"/>
                  <a:gd name="connsiteY2" fmla="*/ 175260 h 302114"/>
                  <a:gd name="connsiteX3" fmla="*/ 0 w 2506980"/>
                  <a:gd name="connsiteY3" fmla="*/ 0 h 302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6980" h="302114">
                    <a:moveTo>
                      <a:pt x="2506980" y="266700"/>
                    </a:moveTo>
                    <a:cubicBezTo>
                      <a:pt x="2255520" y="289560"/>
                      <a:pt x="2004060" y="312420"/>
                      <a:pt x="1653540" y="297180"/>
                    </a:cubicBezTo>
                    <a:cubicBezTo>
                      <a:pt x="1303020" y="281940"/>
                      <a:pt x="679450" y="224790"/>
                      <a:pt x="403860" y="175260"/>
                    </a:cubicBezTo>
                    <a:cubicBezTo>
                      <a:pt x="128270" y="125730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842260" y="2279949"/>
            <a:ext cx="2589387" cy="3255863"/>
            <a:chOff x="2842260" y="2279949"/>
            <a:chExt cx="2589387" cy="3255863"/>
          </a:xfrm>
        </p:grpSpPr>
        <p:sp>
          <p:nvSpPr>
            <p:cNvPr id="13" name="Oval 12"/>
            <p:cNvSpPr/>
            <p:nvPr/>
          </p:nvSpPr>
          <p:spPr>
            <a:xfrm>
              <a:off x="5257800" y="4038600"/>
              <a:ext cx="173847" cy="1738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842260" y="2279949"/>
              <a:ext cx="2522220" cy="3255863"/>
              <a:chOff x="2842260" y="2279949"/>
              <a:chExt cx="2522220" cy="3255863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2865120" y="2279949"/>
                <a:ext cx="2468880" cy="1827231"/>
              </a:xfrm>
              <a:custGeom>
                <a:avLst/>
                <a:gdLst>
                  <a:gd name="connsiteX0" fmla="*/ 0 w 2468880"/>
                  <a:gd name="connsiteY0" fmla="*/ 13671 h 1827231"/>
                  <a:gd name="connsiteX1" fmla="*/ 662940 w 2468880"/>
                  <a:gd name="connsiteY1" fmla="*/ 36531 h 1827231"/>
                  <a:gd name="connsiteX2" fmla="*/ 1493520 w 2468880"/>
                  <a:gd name="connsiteY2" fmla="*/ 326091 h 1827231"/>
                  <a:gd name="connsiteX3" fmla="*/ 2026920 w 2468880"/>
                  <a:gd name="connsiteY3" fmla="*/ 844251 h 1827231"/>
                  <a:gd name="connsiteX4" fmla="*/ 2354580 w 2468880"/>
                  <a:gd name="connsiteY4" fmla="*/ 1408131 h 1827231"/>
                  <a:gd name="connsiteX5" fmla="*/ 2468880 w 2468880"/>
                  <a:gd name="connsiteY5" fmla="*/ 1827231 h 182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880" h="1827231">
                    <a:moveTo>
                      <a:pt x="0" y="13671"/>
                    </a:moveTo>
                    <a:cubicBezTo>
                      <a:pt x="207010" y="-934"/>
                      <a:pt x="414020" y="-15539"/>
                      <a:pt x="662940" y="36531"/>
                    </a:cubicBezTo>
                    <a:cubicBezTo>
                      <a:pt x="911860" y="88601"/>
                      <a:pt x="1266190" y="191471"/>
                      <a:pt x="1493520" y="326091"/>
                    </a:cubicBezTo>
                    <a:cubicBezTo>
                      <a:pt x="1720850" y="460711"/>
                      <a:pt x="1883410" y="663911"/>
                      <a:pt x="2026920" y="844251"/>
                    </a:cubicBezTo>
                    <a:cubicBezTo>
                      <a:pt x="2170430" y="1024591"/>
                      <a:pt x="2280920" y="1244301"/>
                      <a:pt x="2354580" y="1408131"/>
                    </a:cubicBezTo>
                    <a:cubicBezTo>
                      <a:pt x="2428240" y="1571961"/>
                      <a:pt x="2449830" y="1754841"/>
                      <a:pt x="2468880" y="1827231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2842260" y="3321337"/>
                <a:ext cx="2506980" cy="793463"/>
              </a:xfrm>
              <a:custGeom>
                <a:avLst/>
                <a:gdLst>
                  <a:gd name="connsiteX0" fmla="*/ 0 w 2506980"/>
                  <a:gd name="connsiteY0" fmla="*/ 983 h 793463"/>
                  <a:gd name="connsiteX1" fmla="*/ 701040 w 2506980"/>
                  <a:gd name="connsiteY1" fmla="*/ 23843 h 793463"/>
                  <a:gd name="connsiteX2" fmla="*/ 1470660 w 2506980"/>
                  <a:gd name="connsiteY2" fmla="*/ 161003 h 793463"/>
                  <a:gd name="connsiteX3" fmla="*/ 2110740 w 2506980"/>
                  <a:gd name="connsiteY3" fmla="*/ 458183 h 793463"/>
                  <a:gd name="connsiteX4" fmla="*/ 2506980 w 2506980"/>
                  <a:gd name="connsiteY4" fmla="*/ 793463 h 793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06980" h="793463">
                    <a:moveTo>
                      <a:pt x="0" y="983"/>
                    </a:moveTo>
                    <a:cubicBezTo>
                      <a:pt x="227965" y="-922"/>
                      <a:pt x="455930" y="-2827"/>
                      <a:pt x="701040" y="23843"/>
                    </a:cubicBezTo>
                    <a:cubicBezTo>
                      <a:pt x="946150" y="50513"/>
                      <a:pt x="1235710" y="88613"/>
                      <a:pt x="1470660" y="161003"/>
                    </a:cubicBezTo>
                    <a:cubicBezTo>
                      <a:pt x="1705610" y="233393"/>
                      <a:pt x="1938020" y="352773"/>
                      <a:pt x="2110740" y="458183"/>
                    </a:cubicBezTo>
                    <a:cubicBezTo>
                      <a:pt x="2283460" y="563593"/>
                      <a:pt x="2395220" y="678528"/>
                      <a:pt x="2506980" y="793463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880360" y="4183380"/>
                <a:ext cx="2461260" cy="260146"/>
              </a:xfrm>
              <a:custGeom>
                <a:avLst/>
                <a:gdLst>
                  <a:gd name="connsiteX0" fmla="*/ 0 w 2461260"/>
                  <a:gd name="connsiteY0" fmla="*/ 236220 h 260146"/>
                  <a:gd name="connsiteX1" fmla="*/ 640080 w 2461260"/>
                  <a:gd name="connsiteY1" fmla="*/ 259080 h 260146"/>
                  <a:gd name="connsiteX2" fmla="*/ 1432560 w 2461260"/>
                  <a:gd name="connsiteY2" fmla="*/ 205740 h 260146"/>
                  <a:gd name="connsiteX3" fmla="*/ 2065020 w 2461260"/>
                  <a:gd name="connsiteY3" fmla="*/ 152400 h 260146"/>
                  <a:gd name="connsiteX4" fmla="*/ 2461260 w 2461260"/>
                  <a:gd name="connsiteY4" fmla="*/ 0 h 260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61260" h="260146">
                    <a:moveTo>
                      <a:pt x="0" y="236220"/>
                    </a:moveTo>
                    <a:cubicBezTo>
                      <a:pt x="200660" y="250190"/>
                      <a:pt x="401320" y="264160"/>
                      <a:pt x="640080" y="259080"/>
                    </a:cubicBezTo>
                    <a:cubicBezTo>
                      <a:pt x="878840" y="254000"/>
                      <a:pt x="1432560" y="205740"/>
                      <a:pt x="1432560" y="205740"/>
                    </a:cubicBezTo>
                    <a:cubicBezTo>
                      <a:pt x="1670050" y="187960"/>
                      <a:pt x="1893570" y="186690"/>
                      <a:pt x="2065020" y="152400"/>
                    </a:cubicBezTo>
                    <a:cubicBezTo>
                      <a:pt x="2236470" y="118110"/>
                      <a:pt x="2414270" y="26670"/>
                      <a:pt x="246126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2887980" y="4175760"/>
                <a:ext cx="2476500" cy="1360052"/>
              </a:xfrm>
              <a:custGeom>
                <a:avLst/>
                <a:gdLst>
                  <a:gd name="connsiteX0" fmla="*/ 0 w 2476500"/>
                  <a:gd name="connsiteY0" fmla="*/ 1341120 h 1360052"/>
                  <a:gd name="connsiteX1" fmla="*/ 533400 w 2476500"/>
                  <a:gd name="connsiteY1" fmla="*/ 1356360 h 1360052"/>
                  <a:gd name="connsiteX2" fmla="*/ 1310640 w 2476500"/>
                  <a:gd name="connsiteY2" fmla="*/ 1280160 h 1360052"/>
                  <a:gd name="connsiteX3" fmla="*/ 1905000 w 2476500"/>
                  <a:gd name="connsiteY3" fmla="*/ 998220 h 1360052"/>
                  <a:gd name="connsiteX4" fmla="*/ 2293620 w 2476500"/>
                  <a:gd name="connsiteY4" fmla="*/ 518160 h 1360052"/>
                  <a:gd name="connsiteX5" fmla="*/ 2476500 w 2476500"/>
                  <a:gd name="connsiteY5" fmla="*/ 0 h 1360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76500" h="1360052">
                    <a:moveTo>
                      <a:pt x="0" y="1341120"/>
                    </a:moveTo>
                    <a:cubicBezTo>
                      <a:pt x="157480" y="1353820"/>
                      <a:pt x="314960" y="1366520"/>
                      <a:pt x="533400" y="1356360"/>
                    </a:cubicBezTo>
                    <a:cubicBezTo>
                      <a:pt x="751840" y="1346200"/>
                      <a:pt x="1082040" y="1339850"/>
                      <a:pt x="1310640" y="1280160"/>
                    </a:cubicBezTo>
                    <a:cubicBezTo>
                      <a:pt x="1539240" y="1220470"/>
                      <a:pt x="1741170" y="1125220"/>
                      <a:pt x="1905000" y="998220"/>
                    </a:cubicBezTo>
                    <a:cubicBezTo>
                      <a:pt x="2068830" y="871220"/>
                      <a:pt x="2198370" y="684530"/>
                      <a:pt x="2293620" y="518160"/>
                    </a:cubicBezTo>
                    <a:cubicBezTo>
                      <a:pt x="2388870" y="351790"/>
                      <a:pt x="2432685" y="175895"/>
                      <a:pt x="247650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2539481" y="2670563"/>
            <a:ext cx="559837" cy="1371600"/>
            <a:chOff x="3922579" y="3584564"/>
            <a:chExt cx="559837" cy="1607127"/>
          </a:xfrm>
        </p:grpSpPr>
        <p:grpSp>
          <p:nvGrpSpPr>
            <p:cNvPr id="20" name="Group 19"/>
            <p:cNvGrpSpPr/>
            <p:nvPr/>
          </p:nvGrpSpPr>
          <p:grpSpPr>
            <a:xfrm>
              <a:off x="3922579" y="3584564"/>
              <a:ext cx="559837" cy="1607127"/>
              <a:chOff x="6324600" y="2209800"/>
              <a:chExt cx="559837" cy="1607127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150605" y="4311927"/>
              <a:ext cx="152400" cy="152400"/>
            </a:xfrm>
            <a:prstGeom prst="ellipse">
              <a:avLst/>
            </a:prstGeom>
            <a:solidFill>
              <a:srgbClr val="00B0F0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-5700000">
            <a:off x="2184733" y="5212262"/>
            <a:ext cx="1371600" cy="559837"/>
            <a:chOff x="2733840" y="5039460"/>
            <a:chExt cx="1607127" cy="559837"/>
          </a:xfrm>
        </p:grpSpPr>
        <p:grpSp>
          <p:nvGrpSpPr>
            <p:cNvPr id="25" name="Group 24"/>
            <p:cNvGrpSpPr/>
            <p:nvPr/>
          </p:nvGrpSpPr>
          <p:grpSpPr>
            <a:xfrm rot="16470576">
              <a:off x="3257485" y="4515815"/>
              <a:ext cx="559837" cy="1607127"/>
              <a:chOff x="6324600" y="2209800"/>
              <a:chExt cx="559837" cy="1607127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/>
            <p:cNvSpPr/>
            <p:nvPr/>
          </p:nvSpPr>
          <p:spPr>
            <a:xfrm rot="16470576">
              <a:off x="3466998" y="5257820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1320000">
            <a:off x="2561027" y="4107408"/>
            <a:ext cx="559837" cy="626918"/>
            <a:chOff x="2576458" y="4090886"/>
            <a:chExt cx="559837" cy="626918"/>
          </a:xfrm>
        </p:grpSpPr>
        <p:grpSp>
          <p:nvGrpSpPr>
            <p:cNvPr id="30" name="Group 29"/>
            <p:cNvGrpSpPr/>
            <p:nvPr/>
          </p:nvGrpSpPr>
          <p:grpSpPr>
            <a:xfrm rot="20043747">
              <a:off x="2576458" y="4090886"/>
              <a:ext cx="559837" cy="626918"/>
              <a:chOff x="6324600" y="2209800"/>
              <a:chExt cx="559837" cy="1607127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0043747">
              <a:off x="2780177" y="4328145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 rot="4920000">
            <a:off x="2574521" y="2041281"/>
            <a:ext cx="626918" cy="559837"/>
            <a:chOff x="3147782" y="3448607"/>
            <a:chExt cx="626918" cy="559837"/>
          </a:xfrm>
        </p:grpSpPr>
        <p:grpSp>
          <p:nvGrpSpPr>
            <p:cNvPr id="35" name="Group 34"/>
            <p:cNvGrpSpPr/>
            <p:nvPr/>
          </p:nvGrpSpPr>
          <p:grpSpPr>
            <a:xfrm rot="6103591">
              <a:off x="3181322" y="3415067"/>
              <a:ext cx="559837" cy="626918"/>
              <a:chOff x="6324600" y="2209800"/>
              <a:chExt cx="559837" cy="1607127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6324600" y="2209800"/>
                <a:ext cx="265778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flipH="1">
                <a:off x="6628826" y="2209800"/>
                <a:ext cx="255611" cy="1607127"/>
              </a:xfrm>
              <a:custGeom>
                <a:avLst/>
                <a:gdLst>
                  <a:gd name="connsiteX0" fmla="*/ 0 w 265778"/>
                  <a:gd name="connsiteY0" fmla="*/ 0 h 1607127"/>
                  <a:gd name="connsiteX1" fmla="*/ 263237 w 265778"/>
                  <a:gd name="connsiteY1" fmla="*/ 775854 h 1607127"/>
                  <a:gd name="connsiteX2" fmla="*/ 110837 w 265778"/>
                  <a:gd name="connsiteY2" fmla="*/ 1607127 h 1607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778" h="1607127">
                    <a:moveTo>
                      <a:pt x="0" y="0"/>
                    </a:moveTo>
                    <a:cubicBezTo>
                      <a:pt x="122382" y="254000"/>
                      <a:pt x="244764" y="508000"/>
                      <a:pt x="263237" y="775854"/>
                    </a:cubicBezTo>
                    <a:cubicBezTo>
                      <a:pt x="281710" y="1043708"/>
                      <a:pt x="196273" y="1325417"/>
                      <a:pt x="110837" y="1607127"/>
                    </a:cubicBezTo>
                  </a:path>
                </a:pathLst>
              </a:cu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Oval 35"/>
            <p:cNvSpPr/>
            <p:nvPr/>
          </p:nvSpPr>
          <p:spPr>
            <a:xfrm rot="6103591">
              <a:off x="3380100" y="3676126"/>
              <a:ext cx="152400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47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 smtClean="0"/>
              <a:t>3 - </a:t>
            </a:r>
            <a:r>
              <a:rPr lang="en-US" b="1" dirty="0" smtClean="0"/>
              <a:t>Anaphase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4017153"/>
            <a:ext cx="173847" cy="1738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7180" y="2286000"/>
            <a:ext cx="2560320" cy="3284036"/>
            <a:chOff x="297180" y="2286000"/>
            <a:chExt cx="2560320" cy="3284036"/>
          </a:xfrm>
        </p:grpSpPr>
        <p:sp>
          <p:nvSpPr>
            <p:cNvPr id="8" name="Freeform 7"/>
            <p:cNvSpPr/>
            <p:nvPr/>
          </p:nvSpPr>
          <p:spPr>
            <a:xfrm>
              <a:off x="320040" y="2286000"/>
              <a:ext cx="2484120" cy="1790700"/>
            </a:xfrm>
            <a:custGeom>
              <a:avLst/>
              <a:gdLst>
                <a:gd name="connsiteX0" fmla="*/ 2484120 w 2484120"/>
                <a:gd name="connsiteY0" fmla="*/ 0 h 1790700"/>
                <a:gd name="connsiteX1" fmla="*/ 1325880 w 2484120"/>
                <a:gd name="connsiteY1" fmla="*/ 205740 h 1790700"/>
                <a:gd name="connsiteX2" fmla="*/ 350520 w 2484120"/>
                <a:gd name="connsiteY2" fmla="*/ 1051560 h 1790700"/>
                <a:gd name="connsiteX3" fmla="*/ 0 w 2484120"/>
                <a:gd name="connsiteY3" fmla="*/ 179070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4120" h="1790700">
                  <a:moveTo>
                    <a:pt x="2484120" y="0"/>
                  </a:moveTo>
                  <a:cubicBezTo>
                    <a:pt x="2082800" y="15240"/>
                    <a:pt x="1681480" y="30480"/>
                    <a:pt x="1325880" y="205740"/>
                  </a:cubicBezTo>
                  <a:cubicBezTo>
                    <a:pt x="970280" y="381000"/>
                    <a:pt x="571500" y="787400"/>
                    <a:pt x="350520" y="1051560"/>
                  </a:cubicBezTo>
                  <a:cubicBezTo>
                    <a:pt x="129540" y="1315720"/>
                    <a:pt x="17780" y="1676400"/>
                    <a:pt x="0" y="179070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0520" y="3289944"/>
              <a:ext cx="2468880" cy="794376"/>
            </a:xfrm>
            <a:custGeom>
              <a:avLst/>
              <a:gdLst>
                <a:gd name="connsiteX0" fmla="*/ 2468880 w 2468880"/>
                <a:gd name="connsiteY0" fmla="*/ 32376 h 794376"/>
                <a:gd name="connsiteX1" fmla="*/ 1508760 w 2468880"/>
                <a:gd name="connsiteY1" fmla="*/ 24756 h 794376"/>
                <a:gd name="connsiteX2" fmla="*/ 754380 w 2468880"/>
                <a:gd name="connsiteY2" fmla="*/ 306696 h 794376"/>
                <a:gd name="connsiteX3" fmla="*/ 0 w 2468880"/>
                <a:gd name="connsiteY3" fmla="*/ 794376 h 79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880" h="794376">
                  <a:moveTo>
                    <a:pt x="2468880" y="32376"/>
                  </a:moveTo>
                  <a:cubicBezTo>
                    <a:pt x="2131695" y="5706"/>
                    <a:pt x="1794510" y="-20964"/>
                    <a:pt x="1508760" y="24756"/>
                  </a:cubicBezTo>
                  <a:cubicBezTo>
                    <a:pt x="1223010" y="70476"/>
                    <a:pt x="1005840" y="178426"/>
                    <a:pt x="754380" y="306696"/>
                  </a:cubicBezTo>
                  <a:cubicBezTo>
                    <a:pt x="502920" y="434966"/>
                    <a:pt x="251460" y="614671"/>
                    <a:pt x="0" y="79437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7180" y="4137660"/>
              <a:ext cx="2560320" cy="1432376"/>
            </a:xfrm>
            <a:custGeom>
              <a:avLst/>
              <a:gdLst>
                <a:gd name="connsiteX0" fmla="*/ 2560320 w 2560320"/>
                <a:gd name="connsiteY0" fmla="*/ 1348740 h 1432376"/>
                <a:gd name="connsiteX1" fmla="*/ 1607820 w 2560320"/>
                <a:gd name="connsiteY1" fmla="*/ 1402080 h 1432376"/>
                <a:gd name="connsiteX2" fmla="*/ 518160 w 2560320"/>
                <a:gd name="connsiteY2" fmla="*/ 937260 h 1432376"/>
                <a:gd name="connsiteX3" fmla="*/ 0 w 2560320"/>
                <a:gd name="connsiteY3" fmla="*/ 0 h 143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0320" h="1432376">
                  <a:moveTo>
                    <a:pt x="2560320" y="1348740"/>
                  </a:moveTo>
                  <a:cubicBezTo>
                    <a:pt x="2254250" y="1409700"/>
                    <a:pt x="1948180" y="1470660"/>
                    <a:pt x="1607820" y="1402080"/>
                  </a:cubicBezTo>
                  <a:cubicBezTo>
                    <a:pt x="1267460" y="1333500"/>
                    <a:pt x="786130" y="1170940"/>
                    <a:pt x="518160" y="937260"/>
                  </a:cubicBezTo>
                  <a:cubicBezTo>
                    <a:pt x="250190" y="703580"/>
                    <a:pt x="125095" y="35179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7660" y="4152900"/>
              <a:ext cx="2506980" cy="302114"/>
            </a:xfrm>
            <a:custGeom>
              <a:avLst/>
              <a:gdLst>
                <a:gd name="connsiteX0" fmla="*/ 2506980 w 2506980"/>
                <a:gd name="connsiteY0" fmla="*/ 266700 h 302114"/>
                <a:gd name="connsiteX1" fmla="*/ 1653540 w 2506980"/>
                <a:gd name="connsiteY1" fmla="*/ 297180 h 302114"/>
                <a:gd name="connsiteX2" fmla="*/ 403860 w 2506980"/>
                <a:gd name="connsiteY2" fmla="*/ 175260 h 302114"/>
                <a:gd name="connsiteX3" fmla="*/ 0 w 2506980"/>
                <a:gd name="connsiteY3" fmla="*/ 0 h 30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6980" h="302114">
                  <a:moveTo>
                    <a:pt x="2506980" y="266700"/>
                  </a:moveTo>
                  <a:cubicBezTo>
                    <a:pt x="2255520" y="289560"/>
                    <a:pt x="2004060" y="312420"/>
                    <a:pt x="1653540" y="297180"/>
                  </a:cubicBezTo>
                  <a:cubicBezTo>
                    <a:pt x="1303020" y="281940"/>
                    <a:pt x="679450" y="224790"/>
                    <a:pt x="403860" y="175260"/>
                  </a:cubicBezTo>
                  <a:cubicBezTo>
                    <a:pt x="128270" y="125730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5257800" y="4038600"/>
            <a:ext cx="173847" cy="17384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842260" y="2279949"/>
            <a:ext cx="2522220" cy="3255863"/>
            <a:chOff x="2842260" y="2279949"/>
            <a:chExt cx="2522220" cy="3255863"/>
          </a:xfrm>
        </p:grpSpPr>
        <p:sp>
          <p:nvSpPr>
            <p:cNvPr id="15" name="Freeform 14"/>
            <p:cNvSpPr/>
            <p:nvPr/>
          </p:nvSpPr>
          <p:spPr>
            <a:xfrm>
              <a:off x="2865120" y="2279949"/>
              <a:ext cx="2468880" cy="1827231"/>
            </a:xfrm>
            <a:custGeom>
              <a:avLst/>
              <a:gdLst>
                <a:gd name="connsiteX0" fmla="*/ 0 w 2468880"/>
                <a:gd name="connsiteY0" fmla="*/ 13671 h 1827231"/>
                <a:gd name="connsiteX1" fmla="*/ 662940 w 2468880"/>
                <a:gd name="connsiteY1" fmla="*/ 36531 h 1827231"/>
                <a:gd name="connsiteX2" fmla="*/ 1493520 w 2468880"/>
                <a:gd name="connsiteY2" fmla="*/ 326091 h 1827231"/>
                <a:gd name="connsiteX3" fmla="*/ 2026920 w 2468880"/>
                <a:gd name="connsiteY3" fmla="*/ 844251 h 1827231"/>
                <a:gd name="connsiteX4" fmla="*/ 2354580 w 2468880"/>
                <a:gd name="connsiteY4" fmla="*/ 1408131 h 1827231"/>
                <a:gd name="connsiteX5" fmla="*/ 2468880 w 2468880"/>
                <a:gd name="connsiteY5" fmla="*/ 1827231 h 1827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8880" h="1827231">
                  <a:moveTo>
                    <a:pt x="0" y="13671"/>
                  </a:moveTo>
                  <a:cubicBezTo>
                    <a:pt x="207010" y="-934"/>
                    <a:pt x="414020" y="-15539"/>
                    <a:pt x="662940" y="36531"/>
                  </a:cubicBezTo>
                  <a:cubicBezTo>
                    <a:pt x="911860" y="88601"/>
                    <a:pt x="1266190" y="191471"/>
                    <a:pt x="1493520" y="326091"/>
                  </a:cubicBezTo>
                  <a:cubicBezTo>
                    <a:pt x="1720850" y="460711"/>
                    <a:pt x="1883410" y="663911"/>
                    <a:pt x="2026920" y="844251"/>
                  </a:cubicBezTo>
                  <a:cubicBezTo>
                    <a:pt x="2170430" y="1024591"/>
                    <a:pt x="2280920" y="1244301"/>
                    <a:pt x="2354580" y="1408131"/>
                  </a:cubicBezTo>
                  <a:cubicBezTo>
                    <a:pt x="2428240" y="1571961"/>
                    <a:pt x="2449830" y="1754841"/>
                    <a:pt x="2468880" y="1827231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42260" y="3321337"/>
              <a:ext cx="2506980" cy="793463"/>
            </a:xfrm>
            <a:custGeom>
              <a:avLst/>
              <a:gdLst>
                <a:gd name="connsiteX0" fmla="*/ 0 w 2506980"/>
                <a:gd name="connsiteY0" fmla="*/ 983 h 793463"/>
                <a:gd name="connsiteX1" fmla="*/ 701040 w 2506980"/>
                <a:gd name="connsiteY1" fmla="*/ 23843 h 793463"/>
                <a:gd name="connsiteX2" fmla="*/ 1470660 w 2506980"/>
                <a:gd name="connsiteY2" fmla="*/ 161003 h 793463"/>
                <a:gd name="connsiteX3" fmla="*/ 2110740 w 2506980"/>
                <a:gd name="connsiteY3" fmla="*/ 458183 h 793463"/>
                <a:gd name="connsiteX4" fmla="*/ 2506980 w 2506980"/>
                <a:gd name="connsiteY4" fmla="*/ 793463 h 79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980" h="793463">
                  <a:moveTo>
                    <a:pt x="0" y="983"/>
                  </a:moveTo>
                  <a:cubicBezTo>
                    <a:pt x="227965" y="-922"/>
                    <a:pt x="455930" y="-2827"/>
                    <a:pt x="701040" y="23843"/>
                  </a:cubicBezTo>
                  <a:cubicBezTo>
                    <a:pt x="946150" y="50513"/>
                    <a:pt x="1235710" y="88613"/>
                    <a:pt x="1470660" y="161003"/>
                  </a:cubicBezTo>
                  <a:cubicBezTo>
                    <a:pt x="1705610" y="233393"/>
                    <a:pt x="1938020" y="352773"/>
                    <a:pt x="2110740" y="458183"/>
                  </a:cubicBezTo>
                  <a:cubicBezTo>
                    <a:pt x="2283460" y="563593"/>
                    <a:pt x="2395220" y="678528"/>
                    <a:pt x="2506980" y="793463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880360" y="4183380"/>
              <a:ext cx="2461260" cy="260146"/>
            </a:xfrm>
            <a:custGeom>
              <a:avLst/>
              <a:gdLst>
                <a:gd name="connsiteX0" fmla="*/ 0 w 2461260"/>
                <a:gd name="connsiteY0" fmla="*/ 236220 h 260146"/>
                <a:gd name="connsiteX1" fmla="*/ 640080 w 2461260"/>
                <a:gd name="connsiteY1" fmla="*/ 259080 h 260146"/>
                <a:gd name="connsiteX2" fmla="*/ 1432560 w 2461260"/>
                <a:gd name="connsiteY2" fmla="*/ 205740 h 260146"/>
                <a:gd name="connsiteX3" fmla="*/ 2065020 w 2461260"/>
                <a:gd name="connsiteY3" fmla="*/ 152400 h 260146"/>
                <a:gd name="connsiteX4" fmla="*/ 2461260 w 2461260"/>
                <a:gd name="connsiteY4" fmla="*/ 0 h 26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1260" h="260146">
                  <a:moveTo>
                    <a:pt x="0" y="236220"/>
                  </a:moveTo>
                  <a:cubicBezTo>
                    <a:pt x="200660" y="250190"/>
                    <a:pt x="401320" y="264160"/>
                    <a:pt x="640080" y="259080"/>
                  </a:cubicBezTo>
                  <a:cubicBezTo>
                    <a:pt x="878840" y="254000"/>
                    <a:pt x="1432560" y="205740"/>
                    <a:pt x="1432560" y="205740"/>
                  </a:cubicBezTo>
                  <a:cubicBezTo>
                    <a:pt x="1670050" y="187960"/>
                    <a:pt x="1893570" y="186690"/>
                    <a:pt x="2065020" y="152400"/>
                  </a:cubicBezTo>
                  <a:cubicBezTo>
                    <a:pt x="2236470" y="118110"/>
                    <a:pt x="2414270" y="26670"/>
                    <a:pt x="246126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87980" y="4175760"/>
              <a:ext cx="2476500" cy="1360052"/>
            </a:xfrm>
            <a:custGeom>
              <a:avLst/>
              <a:gdLst>
                <a:gd name="connsiteX0" fmla="*/ 0 w 2476500"/>
                <a:gd name="connsiteY0" fmla="*/ 1341120 h 1360052"/>
                <a:gd name="connsiteX1" fmla="*/ 533400 w 2476500"/>
                <a:gd name="connsiteY1" fmla="*/ 1356360 h 1360052"/>
                <a:gd name="connsiteX2" fmla="*/ 1310640 w 2476500"/>
                <a:gd name="connsiteY2" fmla="*/ 1280160 h 1360052"/>
                <a:gd name="connsiteX3" fmla="*/ 1905000 w 2476500"/>
                <a:gd name="connsiteY3" fmla="*/ 998220 h 1360052"/>
                <a:gd name="connsiteX4" fmla="*/ 2293620 w 2476500"/>
                <a:gd name="connsiteY4" fmla="*/ 518160 h 1360052"/>
                <a:gd name="connsiteX5" fmla="*/ 2476500 w 2476500"/>
                <a:gd name="connsiteY5" fmla="*/ 0 h 136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0" h="1360052">
                  <a:moveTo>
                    <a:pt x="0" y="1341120"/>
                  </a:moveTo>
                  <a:cubicBezTo>
                    <a:pt x="157480" y="1353820"/>
                    <a:pt x="314960" y="1366520"/>
                    <a:pt x="533400" y="1356360"/>
                  </a:cubicBezTo>
                  <a:cubicBezTo>
                    <a:pt x="751840" y="1346200"/>
                    <a:pt x="1082040" y="1339850"/>
                    <a:pt x="1310640" y="1280160"/>
                  </a:cubicBezTo>
                  <a:cubicBezTo>
                    <a:pt x="1539240" y="1220470"/>
                    <a:pt x="1741170" y="1125220"/>
                    <a:pt x="1905000" y="998220"/>
                  </a:cubicBezTo>
                  <a:cubicBezTo>
                    <a:pt x="2068830" y="871220"/>
                    <a:pt x="2198370" y="684530"/>
                    <a:pt x="2293620" y="518160"/>
                  </a:cubicBezTo>
                  <a:cubicBezTo>
                    <a:pt x="2388870" y="351790"/>
                    <a:pt x="2432685" y="175895"/>
                    <a:pt x="247650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539481" y="2670563"/>
            <a:ext cx="559837" cy="1371600"/>
            <a:chOff x="2539481" y="2670563"/>
            <a:chExt cx="559837" cy="1371600"/>
          </a:xfrm>
        </p:grpSpPr>
        <p:sp>
          <p:nvSpPr>
            <p:cNvPr id="22" name="Freeform 21"/>
            <p:cNvSpPr/>
            <p:nvPr/>
          </p:nvSpPr>
          <p:spPr>
            <a:xfrm>
              <a:off x="2539481" y="2670563"/>
              <a:ext cx="265778" cy="137160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flipH="1">
              <a:off x="2843707" y="2670563"/>
              <a:ext cx="255611" cy="137160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2767507" y="3291330"/>
            <a:ext cx="152400" cy="130066"/>
          </a:xfrm>
          <a:prstGeom prst="ellipse">
            <a:avLst/>
          </a:prstGeom>
          <a:solidFill>
            <a:srgbClr val="00B0F0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590621" y="4805123"/>
            <a:ext cx="559826" cy="1374160"/>
            <a:chOff x="2590621" y="4805123"/>
            <a:chExt cx="559826" cy="1374160"/>
          </a:xfrm>
        </p:grpSpPr>
        <p:sp>
          <p:nvSpPr>
            <p:cNvPr id="27" name="Freeform 26"/>
            <p:cNvSpPr/>
            <p:nvPr/>
          </p:nvSpPr>
          <p:spPr>
            <a:xfrm rot="10770576">
              <a:off x="2884669" y="4805123"/>
              <a:ext cx="265778" cy="137160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0770576" flipH="1">
              <a:off x="2590621" y="4807683"/>
              <a:ext cx="255611" cy="1371600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Oval 25"/>
          <p:cNvSpPr/>
          <p:nvPr/>
        </p:nvSpPr>
        <p:spPr>
          <a:xfrm rot="10770576">
            <a:off x="2808488" y="5420945"/>
            <a:ext cx="152400" cy="1300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561374" y="4096963"/>
            <a:ext cx="559131" cy="647459"/>
            <a:chOff x="2561374" y="4096963"/>
            <a:chExt cx="559131" cy="647459"/>
          </a:xfrm>
        </p:grpSpPr>
        <p:sp>
          <p:nvSpPr>
            <p:cNvPr id="32" name="Freeform 31"/>
            <p:cNvSpPr/>
            <p:nvPr/>
          </p:nvSpPr>
          <p:spPr>
            <a:xfrm rot="21363747">
              <a:off x="2561374" y="4117504"/>
              <a:ext cx="265778" cy="626918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21363747" flipH="1">
              <a:off x="2864894" y="4096963"/>
              <a:ext cx="255611" cy="626918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/>
          <p:cNvSpPr/>
          <p:nvPr/>
        </p:nvSpPr>
        <p:spPr>
          <a:xfrm rot="21363747">
            <a:off x="2764746" y="4344667"/>
            <a:ext cx="152400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8383" y="1997854"/>
            <a:ext cx="559204" cy="646360"/>
            <a:chOff x="2608383" y="1997854"/>
            <a:chExt cx="559204" cy="646360"/>
          </a:xfrm>
        </p:grpSpPr>
        <p:sp>
          <p:nvSpPr>
            <p:cNvPr id="37" name="Freeform 36"/>
            <p:cNvSpPr/>
            <p:nvPr/>
          </p:nvSpPr>
          <p:spPr>
            <a:xfrm rot="11023591">
              <a:off x="2901809" y="2017296"/>
              <a:ext cx="265778" cy="626918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11023591" flipH="1">
              <a:off x="2608383" y="1997854"/>
              <a:ext cx="255611" cy="626918"/>
            </a:xfrm>
            <a:custGeom>
              <a:avLst/>
              <a:gdLst>
                <a:gd name="connsiteX0" fmla="*/ 0 w 265778"/>
                <a:gd name="connsiteY0" fmla="*/ 0 h 1607127"/>
                <a:gd name="connsiteX1" fmla="*/ 263237 w 265778"/>
                <a:gd name="connsiteY1" fmla="*/ 775854 h 1607127"/>
                <a:gd name="connsiteX2" fmla="*/ 110837 w 265778"/>
                <a:gd name="connsiteY2" fmla="*/ 1607127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778" h="1607127">
                  <a:moveTo>
                    <a:pt x="0" y="0"/>
                  </a:moveTo>
                  <a:cubicBezTo>
                    <a:pt x="122382" y="254000"/>
                    <a:pt x="244764" y="508000"/>
                    <a:pt x="263237" y="775854"/>
                  </a:cubicBezTo>
                  <a:cubicBezTo>
                    <a:pt x="281710" y="1043708"/>
                    <a:pt x="196273" y="1325417"/>
                    <a:pt x="110837" y="1607127"/>
                  </a:cubicBezTo>
                </a:path>
              </a:pathLst>
            </a:cu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 rot="11023591">
            <a:off x="2787523" y="2243419"/>
            <a:ext cx="152400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3962400" y="76200"/>
            <a:ext cx="5181600" cy="735083"/>
          </a:xfrm>
        </p:spPr>
        <p:txBody>
          <a:bodyPr/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304800" y="2286000"/>
            <a:ext cx="1600200" cy="3284036"/>
            <a:chOff x="297180" y="2286000"/>
            <a:chExt cx="2560320" cy="3284036"/>
          </a:xfrm>
        </p:grpSpPr>
        <p:sp>
          <p:nvSpPr>
            <p:cNvPr id="56" name="Freeform 55"/>
            <p:cNvSpPr/>
            <p:nvPr/>
          </p:nvSpPr>
          <p:spPr>
            <a:xfrm>
              <a:off x="320040" y="2286000"/>
              <a:ext cx="2484120" cy="1790700"/>
            </a:xfrm>
            <a:custGeom>
              <a:avLst/>
              <a:gdLst>
                <a:gd name="connsiteX0" fmla="*/ 2484120 w 2484120"/>
                <a:gd name="connsiteY0" fmla="*/ 0 h 1790700"/>
                <a:gd name="connsiteX1" fmla="*/ 1325880 w 2484120"/>
                <a:gd name="connsiteY1" fmla="*/ 205740 h 1790700"/>
                <a:gd name="connsiteX2" fmla="*/ 350520 w 2484120"/>
                <a:gd name="connsiteY2" fmla="*/ 1051560 h 1790700"/>
                <a:gd name="connsiteX3" fmla="*/ 0 w 2484120"/>
                <a:gd name="connsiteY3" fmla="*/ 179070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4120" h="1790700">
                  <a:moveTo>
                    <a:pt x="2484120" y="0"/>
                  </a:moveTo>
                  <a:cubicBezTo>
                    <a:pt x="2082800" y="15240"/>
                    <a:pt x="1681480" y="30480"/>
                    <a:pt x="1325880" y="205740"/>
                  </a:cubicBezTo>
                  <a:cubicBezTo>
                    <a:pt x="970280" y="381000"/>
                    <a:pt x="571500" y="787400"/>
                    <a:pt x="350520" y="1051560"/>
                  </a:cubicBezTo>
                  <a:cubicBezTo>
                    <a:pt x="129540" y="1315720"/>
                    <a:pt x="17780" y="1676400"/>
                    <a:pt x="0" y="179070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50520" y="3289944"/>
              <a:ext cx="2468880" cy="794376"/>
            </a:xfrm>
            <a:custGeom>
              <a:avLst/>
              <a:gdLst>
                <a:gd name="connsiteX0" fmla="*/ 2468880 w 2468880"/>
                <a:gd name="connsiteY0" fmla="*/ 32376 h 794376"/>
                <a:gd name="connsiteX1" fmla="*/ 1508760 w 2468880"/>
                <a:gd name="connsiteY1" fmla="*/ 24756 h 794376"/>
                <a:gd name="connsiteX2" fmla="*/ 754380 w 2468880"/>
                <a:gd name="connsiteY2" fmla="*/ 306696 h 794376"/>
                <a:gd name="connsiteX3" fmla="*/ 0 w 2468880"/>
                <a:gd name="connsiteY3" fmla="*/ 794376 h 794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880" h="794376">
                  <a:moveTo>
                    <a:pt x="2468880" y="32376"/>
                  </a:moveTo>
                  <a:cubicBezTo>
                    <a:pt x="2131695" y="5706"/>
                    <a:pt x="1794510" y="-20964"/>
                    <a:pt x="1508760" y="24756"/>
                  </a:cubicBezTo>
                  <a:cubicBezTo>
                    <a:pt x="1223010" y="70476"/>
                    <a:pt x="1005840" y="178426"/>
                    <a:pt x="754380" y="306696"/>
                  </a:cubicBezTo>
                  <a:cubicBezTo>
                    <a:pt x="502920" y="434966"/>
                    <a:pt x="251460" y="614671"/>
                    <a:pt x="0" y="794376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97180" y="4137660"/>
              <a:ext cx="2560320" cy="1432376"/>
            </a:xfrm>
            <a:custGeom>
              <a:avLst/>
              <a:gdLst>
                <a:gd name="connsiteX0" fmla="*/ 2560320 w 2560320"/>
                <a:gd name="connsiteY0" fmla="*/ 1348740 h 1432376"/>
                <a:gd name="connsiteX1" fmla="*/ 1607820 w 2560320"/>
                <a:gd name="connsiteY1" fmla="*/ 1402080 h 1432376"/>
                <a:gd name="connsiteX2" fmla="*/ 518160 w 2560320"/>
                <a:gd name="connsiteY2" fmla="*/ 937260 h 1432376"/>
                <a:gd name="connsiteX3" fmla="*/ 0 w 2560320"/>
                <a:gd name="connsiteY3" fmla="*/ 0 h 143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0320" h="1432376">
                  <a:moveTo>
                    <a:pt x="2560320" y="1348740"/>
                  </a:moveTo>
                  <a:cubicBezTo>
                    <a:pt x="2254250" y="1409700"/>
                    <a:pt x="1948180" y="1470660"/>
                    <a:pt x="1607820" y="1402080"/>
                  </a:cubicBezTo>
                  <a:cubicBezTo>
                    <a:pt x="1267460" y="1333500"/>
                    <a:pt x="786130" y="1170940"/>
                    <a:pt x="518160" y="937260"/>
                  </a:cubicBezTo>
                  <a:cubicBezTo>
                    <a:pt x="250190" y="703580"/>
                    <a:pt x="125095" y="35179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7660" y="4152900"/>
              <a:ext cx="2506980" cy="302114"/>
            </a:xfrm>
            <a:custGeom>
              <a:avLst/>
              <a:gdLst>
                <a:gd name="connsiteX0" fmla="*/ 2506980 w 2506980"/>
                <a:gd name="connsiteY0" fmla="*/ 266700 h 302114"/>
                <a:gd name="connsiteX1" fmla="*/ 1653540 w 2506980"/>
                <a:gd name="connsiteY1" fmla="*/ 297180 h 302114"/>
                <a:gd name="connsiteX2" fmla="*/ 403860 w 2506980"/>
                <a:gd name="connsiteY2" fmla="*/ 175260 h 302114"/>
                <a:gd name="connsiteX3" fmla="*/ 0 w 2506980"/>
                <a:gd name="connsiteY3" fmla="*/ 0 h 302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6980" h="302114">
                  <a:moveTo>
                    <a:pt x="2506980" y="266700"/>
                  </a:moveTo>
                  <a:cubicBezTo>
                    <a:pt x="2255520" y="289560"/>
                    <a:pt x="2004060" y="312420"/>
                    <a:pt x="1653540" y="297180"/>
                  </a:cubicBezTo>
                  <a:cubicBezTo>
                    <a:pt x="1303020" y="281940"/>
                    <a:pt x="679450" y="224790"/>
                    <a:pt x="403860" y="175260"/>
                  </a:cubicBezTo>
                  <a:cubicBezTo>
                    <a:pt x="128270" y="125730"/>
                    <a:pt x="0" y="0"/>
                    <a:pt x="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810000" y="2286000"/>
            <a:ext cx="1531620" cy="3255863"/>
            <a:chOff x="2842260" y="2279949"/>
            <a:chExt cx="2522220" cy="3255863"/>
          </a:xfrm>
        </p:grpSpPr>
        <p:sp>
          <p:nvSpPr>
            <p:cNvPr id="61" name="Freeform 60"/>
            <p:cNvSpPr/>
            <p:nvPr/>
          </p:nvSpPr>
          <p:spPr>
            <a:xfrm>
              <a:off x="2865120" y="2279949"/>
              <a:ext cx="2468880" cy="1827231"/>
            </a:xfrm>
            <a:custGeom>
              <a:avLst/>
              <a:gdLst>
                <a:gd name="connsiteX0" fmla="*/ 0 w 2468880"/>
                <a:gd name="connsiteY0" fmla="*/ 13671 h 1827231"/>
                <a:gd name="connsiteX1" fmla="*/ 662940 w 2468880"/>
                <a:gd name="connsiteY1" fmla="*/ 36531 h 1827231"/>
                <a:gd name="connsiteX2" fmla="*/ 1493520 w 2468880"/>
                <a:gd name="connsiteY2" fmla="*/ 326091 h 1827231"/>
                <a:gd name="connsiteX3" fmla="*/ 2026920 w 2468880"/>
                <a:gd name="connsiteY3" fmla="*/ 844251 h 1827231"/>
                <a:gd name="connsiteX4" fmla="*/ 2354580 w 2468880"/>
                <a:gd name="connsiteY4" fmla="*/ 1408131 h 1827231"/>
                <a:gd name="connsiteX5" fmla="*/ 2468880 w 2468880"/>
                <a:gd name="connsiteY5" fmla="*/ 1827231 h 1827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8880" h="1827231">
                  <a:moveTo>
                    <a:pt x="0" y="13671"/>
                  </a:moveTo>
                  <a:cubicBezTo>
                    <a:pt x="207010" y="-934"/>
                    <a:pt x="414020" y="-15539"/>
                    <a:pt x="662940" y="36531"/>
                  </a:cubicBezTo>
                  <a:cubicBezTo>
                    <a:pt x="911860" y="88601"/>
                    <a:pt x="1266190" y="191471"/>
                    <a:pt x="1493520" y="326091"/>
                  </a:cubicBezTo>
                  <a:cubicBezTo>
                    <a:pt x="1720850" y="460711"/>
                    <a:pt x="1883410" y="663911"/>
                    <a:pt x="2026920" y="844251"/>
                  </a:cubicBezTo>
                  <a:cubicBezTo>
                    <a:pt x="2170430" y="1024591"/>
                    <a:pt x="2280920" y="1244301"/>
                    <a:pt x="2354580" y="1408131"/>
                  </a:cubicBezTo>
                  <a:cubicBezTo>
                    <a:pt x="2428240" y="1571961"/>
                    <a:pt x="2449830" y="1754841"/>
                    <a:pt x="2468880" y="1827231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842260" y="3321337"/>
              <a:ext cx="2506980" cy="793463"/>
            </a:xfrm>
            <a:custGeom>
              <a:avLst/>
              <a:gdLst>
                <a:gd name="connsiteX0" fmla="*/ 0 w 2506980"/>
                <a:gd name="connsiteY0" fmla="*/ 983 h 793463"/>
                <a:gd name="connsiteX1" fmla="*/ 701040 w 2506980"/>
                <a:gd name="connsiteY1" fmla="*/ 23843 h 793463"/>
                <a:gd name="connsiteX2" fmla="*/ 1470660 w 2506980"/>
                <a:gd name="connsiteY2" fmla="*/ 161003 h 793463"/>
                <a:gd name="connsiteX3" fmla="*/ 2110740 w 2506980"/>
                <a:gd name="connsiteY3" fmla="*/ 458183 h 793463"/>
                <a:gd name="connsiteX4" fmla="*/ 2506980 w 2506980"/>
                <a:gd name="connsiteY4" fmla="*/ 793463 h 79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6980" h="793463">
                  <a:moveTo>
                    <a:pt x="0" y="983"/>
                  </a:moveTo>
                  <a:cubicBezTo>
                    <a:pt x="227965" y="-922"/>
                    <a:pt x="455930" y="-2827"/>
                    <a:pt x="701040" y="23843"/>
                  </a:cubicBezTo>
                  <a:cubicBezTo>
                    <a:pt x="946150" y="50513"/>
                    <a:pt x="1235710" y="88613"/>
                    <a:pt x="1470660" y="161003"/>
                  </a:cubicBezTo>
                  <a:cubicBezTo>
                    <a:pt x="1705610" y="233393"/>
                    <a:pt x="1938020" y="352773"/>
                    <a:pt x="2110740" y="458183"/>
                  </a:cubicBezTo>
                  <a:cubicBezTo>
                    <a:pt x="2283460" y="563593"/>
                    <a:pt x="2395220" y="678528"/>
                    <a:pt x="2506980" y="793463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80360" y="4183380"/>
              <a:ext cx="2461260" cy="260146"/>
            </a:xfrm>
            <a:custGeom>
              <a:avLst/>
              <a:gdLst>
                <a:gd name="connsiteX0" fmla="*/ 0 w 2461260"/>
                <a:gd name="connsiteY0" fmla="*/ 236220 h 260146"/>
                <a:gd name="connsiteX1" fmla="*/ 640080 w 2461260"/>
                <a:gd name="connsiteY1" fmla="*/ 259080 h 260146"/>
                <a:gd name="connsiteX2" fmla="*/ 1432560 w 2461260"/>
                <a:gd name="connsiteY2" fmla="*/ 205740 h 260146"/>
                <a:gd name="connsiteX3" fmla="*/ 2065020 w 2461260"/>
                <a:gd name="connsiteY3" fmla="*/ 152400 h 260146"/>
                <a:gd name="connsiteX4" fmla="*/ 2461260 w 2461260"/>
                <a:gd name="connsiteY4" fmla="*/ 0 h 26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1260" h="260146">
                  <a:moveTo>
                    <a:pt x="0" y="236220"/>
                  </a:moveTo>
                  <a:cubicBezTo>
                    <a:pt x="200660" y="250190"/>
                    <a:pt x="401320" y="264160"/>
                    <a:pt x="640080" y="259080"/>
                  </a:cubicBezTo>
                  <a:cubicBezTo>
                    <a:pt x="878840" y="254000"/>
                    <a:pt x="1432560" y="205740"/>
                    <a:pt x="1432560" y="205740"/>
                  </a:cubicBezTo>
                  <a:cubicBezTo>
                    <a:pt x="1670050" y="187960"/>
                    <a:pt x="1893570" y="186690"/>
                    <a:pt x="2065020" y="152400"/>
                  </a:cubicBezTo>
                  <a:cubicBezTo>
                    <a:pt x="2236470" y="118110"/>
                    <a:pt x="2414270" y="26670"/>
                    <a:pt x="246126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87980" y="4175760"/>
              <a:ext cx="2476500" cy="1360052"/>
            </a:xfrm>
            <a:custGeom>
              <a:avLst/>
              <a:gdLst>
                <a:gd name="connsiteX0" fmla="*/ 0 w 2476500"/>
                <a:gd name="connsiteY0" fmla="*/ 1341120 h 1360052"/>
                <a:gd name="connsiteX1" fmla="*/ 533400 w 2476500"/>
                <a:gd name="connsiteY1" fmla="*/ 1356360 h 1360052"/>
                <a:gd name="connsiteX2" fmla="*/ 1310640 w 2476500"/>
                <a:gd name="connsiteY2" fmla="*/ 1280160 h 1360052"/>
                <a:gd name="connsiteX3" fmla="*/ 1905000 w 2476500"/>
                <a:gd name="connsiteY3" fmla="*/ 998220 h 1360052"/>
                <a:gd name="connsiteX4" fmla="*/ 2293620 w 2476500"/>
                <a:gd name="connsiteY4" fmla="*/ 518160 h 1360052"/>
                <a:gd name="connsiteX5" fmla="*/ 2476500 w 2476500"/>
                <a:gd name="connsiteY5" fmla="*/ 0 h 136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6500" h="1360052">
                  <a:moveTo>
                    <a:pt x="0" y="1341120"/>
                  </a:moveTo>
                  <a:cubicBezTo>
                    <a:pt x="157480" y="1353820"/>
                    <a:pt x="314960" y="1366520"/>
                    <a:pt x="533400" y="1356360"/>
                  </a:cubicBezTo>
                  <a:cubicBezTo>
                    <a:pt x="751840" y="1346200"/>
                    <a:pt x="1082040" y="1339850"/>
                    <a:pt x="1310640" y="1280160"/>
                  </a:cubicBezTo>
                  <a:cubicBezTo>
                    <a:pt x="1539240" y="1220470"/>
                    <a:pt x="1741170" y="1125220"/>
                    <a:pt x="1905000" y="998220"/>
                  </a:cubicBezTo>
                  <a:cubicBezTo>
                    <a:pt x="2068830" y="871220"/>
                    <a:pt x="2198370" y="684530"/>
                    <a:pt x="2293620" y="518160"/>
                  </a:cubicBezTo>
                  <a:cubicBezTo>
                    <a:pt x="2388870" y="351790"/>
                    <a:pt x="2432685" y="175895"/>
                    <a:pt x="2476500" y="0"/>
                  </a:cubicBezTo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3187680" y="2670563"/>
            <a:ext cx="650085" cy="1346590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flipH="1">
            <a:off x="1871663" y="2805229"/>
            <a:ext cx="607941" cy="1032216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0770576">
            <a:off x="1910180" y="4808504"/>
            <a:ext cx="446833" cy="1213277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0770576" flipH="1">
            <a:off x="3469963" y="4733624"/>
            <a:ext cx="403828" cy="1208270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21363747">
            <a:off x="3493482" y="4134091"/>
            <a:ext cx="380235" cy="547271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21363747" flipH="1">
            <a:off x="1926122" y="4079263"/>
            <a:ext cx="414953" cy="629499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1023591">
            <a:off x="1900765" y="2013344"/>
            <a:ext cx="441857" cy="616808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1023591" flipH="1">
            <a:off x="3408520" y="2040995"/>
            <a:ext cx="408980" cy="616929"/>
          </a:xfrm>
          <a:custGeom>
            <a:avLst/>
            <a:gdLst>
              <a:gd name="connsiteX0" fmla="*/ 0 w 265778"/>
              <a:gd name="connsiteY0" fmla="*/ 0 h 1607127"/>
              <a:gd name="connsiteX1" fmla="*/ 263237 w 265778"/>
              <a:gd name="connsiteY1" fmla="*/ 775854 h 1607127"/>
              <a:gd name="connsiteX2" fmla="*/ 110837 w 265778"/>
              <a:gd name="connsiteY2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778" h="1607127">
                <a:moveTo>
                  <a:pt x="0" y="0"/>
                </a:moveTo>
                <a:cubicBezTo>
                  <a:pt x="122382" y="254000"/>
                  <a:pt x="244764" y="508000"/>
                  <a:pt x="263237" y="775854"/>
                </a:cubicBezTo>
                <a:cubicBezTo>
                  <a:pt x="281710" y="1043708"/>
                  <a:pt x="196273" y="1325417"/>
                  <a:pt x="110837" y="1607127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562600" y="2057400"/>
            <a:ext cx="334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Spindle Fibers begin to contract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75300" y="2917686"/>
            <a:ext cx="3340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Each duplicated chromosome splits and begin to move to opposite poles of the cell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5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31" grpId="0" animBg="1"/>
      <p:bldP spid="3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5" grpId="0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854</TotalTime>
  <Words>315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Mitosis</vt:lpstr>
      <vt:lpstr>Stages of the Cell Cycle</vt:lpstr>
      <vt:lpstr>Interphase</vt:lpstr>
      <vt:lpstr>Interphase</vt:lpstr>
      <vt:lpstr>Mitosis Phase 1 – Prophase</vt:lpstr>
      <vt:lpstr>Prophase Summary</vt:lpstr>
      <vt:lpstr>Phase 2 - Metaphase</vt:lpstr>
      <vt:lpstr>Metaphase Summary</vt:lpstr>
      <vt:lpstr>Phase 3 - Anaphase</vt:lpstr>
      <vt:lpstr>Anaphase Summary</vt:lpstr>
      <vt:lpstr>Phase 4 - Telophase</vt:lpstr>
      <vt:lpstr>Telophase Summary</vt:lpstr>
      <vt:lpstr>2 New Cells</vt:lpstr>
      <vt:lpstr>PowerPoint Presentation</vt:lpstr>
      <vt:lpstr>Human Chromosomes</vt:lpstr>
      <vt:lpstr>PowerPoint Presentation</vt:lpstr>
      <vt:lpstr>DNA/Chromosome Relationship</vt:lpstr>
    </vt:vector>
  </TitlesOfParts>
  <Company>Border Land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</dc:title>
  <dc:creator>Trevor Stoesz</dc:creator>
  <cp:lastModifiedBy>Trevor Stoesz</cp:lastModifiedBy>
  <cp:revision>60</cp:revision>
  <dcterms:created xsi:type="dcterms:W3CDTF">2014-04-29T15:23:00Z</dcterms:created>
  <dcterms:modified xsi:type="dcterms:W3CDTF">2016-05-31T16:47:48Z</dcterms:modified>
</cp:coreProperties>
</file>