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80" r:id="rId3"/>
    <p:sldId id="257" r:id="rId4"/>
    <p:sldId id="270" r:id="rId5"/>
    <p:sldId id="258" r:id="rId6"/>
    <p:sldId id="279" r:id="rId7"/>
    <p:sldId id="274" r:id="rId8"/>
    <p:sldId id="275" r:id="rId9"/>
    <p:sldId id="271" r:id="rId10"/>
    <p:sldId id="276" r:id="rId11"/>
    <p:sldId id="277" r:id="rId12"/>
    <p:sldId id="278" r:id="rId13"/>
    <p:sldId id="263" r:id="rId14"/>
    <p:sldId id="26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3E88D-1D02-4FFF-BF8A-E31EB7D4F0B1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20BC6-F7E5-42F4-90F4-D38E18A12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4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0BC6-F7E5-42F4-90F4-D38E18A128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52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0BC6-F7E5-42F4-90F4-D38E18A1280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5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0B7CD0-7504-464E-80F3-D54FD4CCBAAE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374442-AF8D-4755-A051-D14CC1BD68B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en/simulation/balancing-chemical-equat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Balancing Chemical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777977"/>
              </p:ext>
            </p:extLst>
          </p:nvPr>
        </p:nvGraphicFramePr>
        <p:xfrm>
          <a:off x="2590800" y="2362200"/>
          <a:ext cx="5562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6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Reactants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Chemical Reactions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   +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   </a:t>
            </a:r>
            <a:r>
              <a:rPr lang="en-US" sz="2400" dirty="0" smtClean="0">
                <a:sym typeface="Wingdings" pitchFamily="2" charset="2"/>
              </a:rPr>
              <a:t>    </a:t>
            </a:r>
            <a:r>
              <a:rPr lang="en-US" sz="2400" dirty="0" err="1" smtClean="0">
                <a:sym typeface="Wingdings" pitchFamily="2" charset="2"/>
              </a:rPr>
              <a:t>LiOH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671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 - 2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67100" y="306869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- 2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67100" y="342872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- 2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 - 1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3112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- 1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348186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- 1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3964911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Need more Li on Products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1828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306855" y="2754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 - 2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24600" y="3135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- 2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06855" y="348186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- 2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47244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Both sides now have equal atoms of all elements - BALANCED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7860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822658"/>
              </p:ext>
            </p:extLst>
          </p:nvPr>
        </p:nvGraphicFramePr>
        <p:xfrm>
          <a:off x="1104900" y="2361306"/>
          <a:ext cx="5562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6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Reactants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6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Chemical Reactions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HPO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   </a:t>
            </a:r>
            <a:r>
              <a:rPr lang="en-US" sz="2400" dirty="0" smtClean="0">
                <a:sym typeface="Wingdings" pitchFamily="2" charset="2"/>
              </a:rPr>
              <a:t>    Na</a:t>
            </a:r>
            <a:r>
              <a:rPr lang="en-US" sz="2400" baseline="-25000" dirty="0" smtClean="0">
                <a:sym typeface="Wingdings" pitchFamily="2" charset="2"/>
              </a:rPr>
              <a:t>4</a:t>
            </a:r>
            <a:r>
              <a:rPr lang="en-US" sz="2400" dirty="0" smtClean="0">
                <a:sym typeface="Wingdings" pitchFamily="2" charset="2"/>
              </a:rPr>
              <a:t>P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O</a:t>
            </a:r>
            <a:r>
              <a:rPr lang="en-US" sz="2400" baseline="-25000" dirty="0" smtClean="0">
                <a:sym typeface="Wingdings" pitchFamily="2" charset="2"/>
              </a:rPr>
              <a:t>7</a:t>
            </a:r>
            <a:r>
              <a:rPr lang="en-US" sz="2400" dirty="0" smtClean="0">
                <a:sym typeface="Wingdings" pitchFamily="2" charset="2"/>
              </a:rPr>
              <a:t>   +   H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O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 - 2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311148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- 1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342872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- 1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81200" y="382178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- 4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 - 4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00600" y="312582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- 2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00600" y="345112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- 2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00600" y="382389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- 8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2972988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Rule of Thumb:</a:t>
            </a:r>
          </a:p>
          <a:p>
            <a:r>
              <a:rPr lang="en-US" i="1" dirty="0" smtClean="0"/>
              <a:t>Leave H &amp; O last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66800" y="4207133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more Na to reactants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752600" y="1828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981200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 - 4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311148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- 2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81200" y="342872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- 2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981200" y="382178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- 8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52600" y="474319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Both sides now have equal atoms of all elements - BALANCED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5120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9" grpId="1"/>
      <p:bldP spid="10" grpId="0"/>
      <p:bldP spid="10" grpId="1"/>
      <p:bldP spid="11" grpId="0"/>
      <p:bldP spid="11" grpId="1"/>
      <p:bldP spid="21" grpId="0"/>
      <p:bldP spid="21" grpId="1"/>
      <p:bldP spid="22" grpId="0"/>
      <p:bldP spid="23" grpId="0"/>
      <p:bldP spid="24" grpId="0"/>
      <p:bldP spid="25" grpId="0"/>
      <p:bldP spid="26" grpId="0"/>
      <p:bldP spid="27" grpId="0"/>
      <p:bldP spid="27" grpId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954615"/>
              </p:ext>
            </p:extLst>
          </p:nvPr>
        </p:nvGraphicFramePr>
        <p:xfrm>
          <a:off x="2133600" y="2379226"/>
          <a:ext cx="5562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6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Reactants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Chemical Reactions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Fe    +  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</a:t>
            </a:r>
            <a:r>
              <a:rPr lang="en-US" sz="2400" dirty="0" smtClean="0">
                <a:sym typeface="Wingdings" pitchFamily="2" charset="2"/>
              </a:rPr>
              <a:t>    Fe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O</a:t>
            </a:r>
            <a:r>
              <a:rPr lang="en-US" sz="2400" baseline="-25000" dirty="0" smtClean="0">
                <a:sym typeface="Wingdings" pitchFamily="2" charset="2"/>
              </a:rPr>
              <a:t>3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 - 1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310702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- 2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 - 2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67400" y="308311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- 3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1828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200400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 - 2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308311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- 6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0" y="184341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182879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3135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- 6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175948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 - 4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38400" y="184341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716473" y="4262651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Both sides now have equal atoms of all elements - BALANCED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91200" y="274796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 - 4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9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9" grpId="1"/>
      <p:bldP spid="10" grpId="0"/>
      <p:bldP spid="1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Ideas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400800" cy="468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7400" y="1600200"/>
            <a:ext cx="3124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5486400"/>
            <a:ext cx="2590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0" y="5486400"/>
            <a:ext cx="2286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9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symbols to know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What it means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(s)</a:t>
            </a:r>
          </a:p>
          <a:p>
            <a:endParaRPr lang="en-US" dirty="0"/>
          </a:p>
          <a:p>
            <a:r>
              <a:rPr lang="en-US" dirty="0" smtClean="0"/>
              <a:t>(g)</a:t>
            </a:r>
          </a:p>
          <a:p>
            <a:endParaRPr lang="en-US" dirty="0"/>
          </a:p>
          <a:p>
            <a:r>
              <a:rPr lang="en-US" dirty="0" smtClean="0"/>
              <a:t>(l)</a:t>
            </a:r>
          </a:p>
          <a:p>
            <a:endParaRPr lang="en-US" dirty="0"/>
          </a:p>
          <a:p>
            <a:r>
              <a:rPr lang="en-US" dirty="0" smtClean="0"/>
              <a:t>(aq)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Reactant/product is a solid</a:t>
            </a:r>
          </a:p>
          <a:p>
            <a:r>
              <a:rPr lang="en-US" dirty="0" smtClean="0"/>
              <a:t>Reactant/product is a gas</a:t>
            </a:r>
          </a:p>
          <a:p>
            <a:r>
              <a:rPr lang="en-US" dirty="0" smtClean="0"/>
              <a:t>Reactant/product is a liquid</a:t>
            </a:r>
          </a:p>
          <a:p>
            <a:r>
              <a:rPr lang="en-US" dirty="0" smtClean="0"/>
              <a:t>Reactant/product is in an aqueous solution (solid dissolved in water)</a:t>
            </a:r>
          </a:p>
        </p:txBody>
      </p:sp>
    </p:spTree>
    <p:extLst>
      <p:ext uri="{BB962C8B-B14F-4D97-AF65-F5344CB8AC3E}">
        <p14:creationId xmlns:p14="http://schemas.microsoft.com/office/powerpoint/2010/main" val="8149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Skeleton: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Balanced: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𝐹𝑒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𝐹𝑒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𝑂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4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84327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Your lab shows that the mass before a chemical reaction is the same after the chemical reaction for a closed system</a:t>
            </a:r>
          </a:p>
          <a:p>
            <a:r>
              <a:rPr lang="en-CA" dirty="0" smtClean="0"/>
              <a:t>The same is true for an open system, you just haven’t collected all the mass.</a:t>
            </a:r>
          </a:p>
          <a:p>
            <a:pPr lvl="1"/>
            <a:r>
              <a:rPr lang="en-CA" dirty="0" smtClean="0"/>
              <a:t>It also shows that gases have mass</a:t>
            </a:r>
          </a:p>
          <a:p>
            <a:r>
              <a:rPr lang="en-CA" dirty="0" smtClean="0"/>
              <a:t>This is known as the </a:t>
            </a:r>
            <a:r>
              <a:rPr lang="en-CA" b="1" u="sng" dirty="0" smtClean="0"/>
              <a:t>Conservation of Mass</a:t>
            </a:r>
          </a:p>
          <a:p>
            <a:pPr lvl="1"/>
            <a:r>
              <a:rPr lang="en-CA" dirty="0" smtClean="0"/>
              <a:t>Mass cannot be created or destroyed, only moved</a:t>
            </a:r>
          </a:p>
          <a:p>
            <a:pPr lvl="1"/>
            <a:r>
              <a:rPr lang="en-CA" dirty="0" smtClean="0"/>
              <a:t>Therefore, matter cannot be created or destroyed, only rearranged.</a:t>
            </a:r>
          </a:p>
          <a:p>
            <a:r>
              <a:rPr lang="en-CA"/>
              <a:t>The kind and number of atoms before a reaction must be the same after a reaction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Conservation of Mass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728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Chemical Equations:</a:t>
            </a:r>
          </a:p>
          <a:p>
            <a:pPr lvl="1"/>
            <a:r>
              <a:rPr lang="en-US" dirty="0" smtClean="0"/>
              <a:t>The symbolic representation of a chemical reaction.</a:t>
            </a:r>
          </a:p>
          <a:p>
            <a:pPr lvl="1"/>
            <a:endParaRPr lang="en-US" dirty="0"/>
          </a:p>
          <a:p>
            <a:r>
              <a:rPr lang="en-US" dirty="0" smtClean="0"/>
              <a:t>Skeleton Equations: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hemical equation that tells us what is </a:t>
            </a:r>
          </a:p>
          <a:p>
            <a:pPr marL="393192" lvl="1" indent="0">
              <a:buNone/>
            </a:pPr>
            <a:r>
              <a:rPr lang="en-US" dirty="0" smtClean="0"/>
              <a:t>   involved, but not the relative amounts. </a:t>
            </a:r>
          </a:p>
          <a:p>
            <a:pPr lvl="1"/>
            <a:endParaRPr lang="en-US" dirty="0"/>
          </a:p>
          <a:p>
            <a:r>
              <a:rPr lang="en-US" dirty="0" smtClean="0"/>
              <a:t>Balanced Equation:</a:t>
            </a:r>
          </a:p>
          <a:p>
            <a:pPr lvl="1"/>
            <a:r>
              <a:rPr lang="en-US" dirty="0" smtClean="0"/>
              <a:t>Chemical equation that tells us what is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involved, and the relative amounts.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Fundamentals…</a:t>
            </a:r>
            <a:endParaRPr lang="en-US" dirty="0"/>
          </a:p>
        </p:txBody>
      </p:sp>
      <p:pic>
        <p:nvPicPr>
          <p:cNvPr id="1027" name="Picture 3" descr="C:\Users\ag475398\AppData\Local\Microsoft\Windows\Temporary Internet Files\Content.IE5\ZWTDXPHS\MC90043632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g475398\AppData\Local\Microsoft\Windows\Temporary Internet Files\Content.IE5\RYRKCUWC\MC90029257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021" y="4724400"/>
            <a:ext cx="1718158" cy="17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0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Parts:</a:t>
            </a:r>
          </a:p>
          <a:p>
            <a:pPr lvl="1">
              <a:buClr>
                <a:srgbClr val="2DA2BF"/>
              </a:buClr>
            </a:pPr>
            <a:r>
              <a:rPr lang="en-US" b="1" dirty="0" smtClean="0">
                <a:solidFill>
                  <a:prstClr val="black"/>
                </a:solidFill>
              </a:rPr>
              <a:t>Reactants-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substances present at the beginning of, and involved in a chemical reaction.</a:t>
            </a:r>
          </a:p>
          <a:p>
            <a:pPr lvl="1">
              <a:buClr>
                <a:srgbClr val="2DA2BF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US" b="1" dirty="0" smtClean="0">
                <a:solidFill>
                  <a:prstClr val="black"/>
                </a:solidFill>
              </a:rPr>
              <a:t>Products-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substances created from a chemical reaction.</a:t>
            </a:r>
          </a:p>
          <a:p>
            <a:pPr lvl="1">
              <a:buClr>
                <a:srgbClr val="2DA2BF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US" b="1" dirty="0" smtClean="0">
                <a:solidFill>
                  <a:prstClr val="black"/>
                </a:solidFill>
              </a:rPr>
              <a:t>Coefficients-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numbers used to show the amount of a substance used in a chemical reaction as it is related to other substances in the reaction.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2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870548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r>
              <a:rPr lang="en-US" sz="4000" i="1" dirty="0" smtClean="0"/>
              <a:t>H</a:t>
            </a:r>
            <a:r>
              <a:rPr lang="en-US" sz="4000" i="1" baseline="-25000" dirty="0" smtClean="0"/>
              <a:t>2</a:t>
            </a:r>
            <a:r>
              <a:rPr lang="en-US" sz="4000" dirty="0" smtClean="0"/>
              <a:t>  +  </a:t>
            </a:r>
            <a:r>
              <a:rPr lang="en-US" sz="4000" i="1" dirty="0" smtClean="0"/>
              <a:t>O</a:t>
            </a:r>
            <a:r>
              <a:rPr lang="en-US" sz="4000" i="1" baseline="-25000" dirty="0" smtClean="0"/>
              <a:t>2</a:t>
            </a:r>
            <a:r>
              <a:rPr lang="en-US" sz="4000" dirty="0" smtClean="0"/>
              <a:t>  </a:t>
            </a:r>
            <a:r>
              <a:rPr lang="en-US" sz="4000" dirty="0" smtClean="0">
                <a:sym typeface="Wingdings" pitchFamily="2" charset="2"/>
              </a:rPr>
              <a:t>  2</a:t>
            </a:r>
            <a:r>
              <a:rPr lang="en-US" sz="4000" i="1" dirty="0" smtClean="0">
                <a:sym typeface="Wingdings" pitchFamily="2" charset="2"/>
              </a:rPr>
              <a:t>H</a:t>
            </a:r>
            <a:r>
              <a:rPr lang="en-US" sz="4000" i="1" baseline="-25000" dirty="0" smtClean="0">
                <a:sym typeface="Wingdings" pitchFamily="2" charset="2"/>
              </a:rPr>
              <a:t>2</a:t>
            </a:r>
            <a:r>
              <a:rPr lang="en-US" sz="4000" i="1" dirty="0" smtClean="0">
                <a:sym typeface="Wingdings" pitchFamily="2" charset="2"/>
              </a:rPr>
              <a:t>O</a:t>
            </a:r>
            <a:endParaRPr lang="en-US" sz="4000" i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2057399" y="3582087"/>
            <a:ext cx="2133601" cy="1017032"/>
            <a:chOff x="2057399" y="3582087"/>
            <a:chExt cx="2133601" cy="1017032"/>
          </a:xfrm>
        </p:grpSpPr>
        <p:sp>
          <p:nvSpPr>
            <p:cNvPr id="5" name="Left Brace 4"/>
            <p:cNvSpPr/>
            <p:nvPr/>
          </p:nvSpPr>
          <p:spPr>
            <a:xfrm rot="16200000">
              <a:off x="2800350" y="2839136"/>
              <a:ext cx="647700" cy="2133601"/>
            </a:xfrm>
            <a:prstGeom prst="leftBrace">
              <a:avLst>
                <a:gd name="adj1" fmla="val 21870"/>
                <a:gd name="adj2" fmla="val 50587"/>
              </a:avLst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8399" y="4229787"/>
              <a:ext cx="14478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</a:rPr>
                <a:t>Reactant(s)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45062" y="3545481"/>
            <a:ext cx="1371601" cy="1067581"/>
            <a:chOff x="5645062" y="3545481"/>
            <a:chExt cx="1371601" cy="1067581"/>
          </a:xfrm>
        </p:grpSpPr>
        <p:sp>
          <p:nvSpPr>
            <p:cNvPr id="7" name="Left Brace 6"/>
            <p:cNvSpPr/>
            <p:nvPr/>
          </p:nvSpPr>
          <p:spPr>
            <a:xfrm rot="16200000">
              <a:off x="5892712" y="3297831"/>
              <a:ext cx="647700" cy="1143000"/>
            </a:xfrm>
            <a:prstGeom prst="leftBrace">
              <a:avLst>
                <a:gd name="adj1" fmla="val 16068"/>
                <a:gd name="adj2" fmla="val 50587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45062" y="4243730"/>
              <a:ext cx="1371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Product(s)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28800" y="1339334"/>
            <a:ext cx="3581400" cy="1531214"/>
            <a:chOff x="1828800" y="1339334"/>
            <a:chExt cx="3581400" cy="1531214"/>
          </a:xfrm>
        </p:grpSpPr>
        <p:sp>
          <p:nvSpPr>
            <p:cNvPr id="10" name="TextBox 9"/>
            <p:cNvSpPr txBox="1"/>
            <p:nvPr/>
          </p:nvSpPr>
          <p:spPr>
            <a:xfrm>
              <a:off x="3086100" y="1339334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Coefficients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10" idx="2"/>
            </p:cNvCxnSpPr>
            <p:nvPr/>
          </p:nvCxnSpPr>
          <p:spPr>
            <a:xfrm flipH="1">
              <a:off x="1828800" y="1708666"/>
              <a:ext cx="2057400" cy="11618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" idx="2"/>
            </p:cNvCxnSpPr>
            <p:nvPr/>
          </p:nvCxnSpPr>
          <p:spPr>
            <a:xfrm>
              <a:off x="3886200" y="1708666"/>
              <a:ext cx="1524000" cy="11618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886200" y="5105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Means </a:t>
            </a:r>
            <a:r>
              <a:rPr lang="en-US" i="1" u="sng" dirty="0" smtClean="0">
                <a:solidFill>
                  <a:srgbClr val="7030A0"/>
                </a:solidFill>
              </a:rPr>
              <a:t>to create </a:t>
            </a:r>
            <a:r>
              <a:rPr lang="en-US" dirty="0" smtClean="0">
                <a:solidFill>
                  <a:srgbClr val="7030A0"/>
                </a:solidFill>
              </a:rPr>
              <a:t>or </a:t>
            </a:r>
            <a:r>
              <a:rPr lang="en-US" i="1" u="sng" dirty="0" smtClean="0">
                <a:solidFill>
                  <a:srgbClr val="7030A0"/>
                </a:solidFill>
              </a:rPr>
              <a:t>yield</a:t>
            </a:r>
            <a:endParaRPr lang="en-US" i="1" u="sng" dirty="0">
              <a:solidFill>
                <a:srgbClr val="7030A0"/>
              </a:solidFill>
            </a:endParaRPr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H="1" flipV="1">
            <a:off x="4686300" y="3352800"/>
            <a:ext cx="190500" cy="17526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1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4568536" cy="4386072"/>
          </a:xfrm>
        </p:spPr>
        <p:txBody>
          <a:bodyPr/>
          <a:lstStyle/>
          <a:p>
            <a:r>
              <a:rPr lang="en-US" dirty="0" smtClean="0"/>
              <a:t>3 cups flour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tsp</a:t>
            </a:r>
            <a:r>
              <a:rPr lang="en-US" dirty="0" smtClean="0"/>
              <a:t> baking soda</a:t>
            </a:r>
          </a:p>
          <a:p>
            <a:r>
              <a:rPr lang="en-US" dirty="0" smtClean="0"/>
              <a:t>½ </a:t>
            </a:r>
            <a:r>
              <a:rPr lang="en-US" dirty="0" err="1" smtClean="0"/>
              <a:t>tsp</a:t>
            </a:r>
            <a:r>
              <a:rPr lang="en-US" dirty="0" smtClean="0"/>
              <a:t> baking powder</a:t>
            </a:r>
          </a:p>
          <a:p>
            <a:r>
              <a:rPr lang="en-US" dirty="0" smtClean="0"/>
              <a:t>1 cup butter</a:t>
            </a:r>
          </a:p>
          <a:p>
            <a:r>
              <a:rPr lang="en-US" dirty="0" smtClean="0"/>
              <a:t>1 egg</a:t>
            </a:r>
          </a:p>
          <a:p>
            <a:r>
              <a:rPr lang="en-US" dirty="0" smtClean="0"/>
              <a:t>1.5 cup sugar</a:t>
            </a:r>
          </a:p>
          <a:p>
            <a:endParaRPr lang="en-US" dirty="0"/>
          </a:p>
          <a:p>
            <a:r>
              <a:rPr lang="en-US" dirty="0" smtClean="0"/>
              <a:t>2 particles Hydrogen</a:t>
            </a:r>
          </a:p>
          <a:p>
            <a:r>
              <a:rPr lang="en-US" dirty="0" smtClean="0"/>
              <a:t>1 particle Oxygen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Equations are like a Recipe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257800" y="2476500"/>
            <a:ext cx="106333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4038600" y="1524000"/>
            <a:ext cx="987136" cy="2667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186055" y="1633727"/>
            <a:ext cx="3186545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24 cookies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2 particles water</a:t>
            </a:r>
            <a:endParaRPr lang="en-US" dirty="0"/>
          </a:p>
          <a:p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4038600" y="4724402"/>
            <a:ext cx="987136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257800" y="4800602"/>
            <a:ext cx="106333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47900" y="5805747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r>
              <a:rPr lang="en-US" sz="4000" i="1" dirty="0" smtClean="0"/>
              <a:t>H</a:t>
            </a:r>
            <a:r>
              <a:rPr lang="en-US" sz="4000" i="1" baseline="-25000" dirty="0" smtClean="0"/>
              <a:t>2</a:t>
            </a:r>
            <a:r>
              <a:rPr lang="en-US" sz="4000" dirty="0" smtClean="0"/>
              <a:t>  +  </a:t>
            </a:r>
            <a:r>
              <a:rPr lang="en-US" sz="4000" i="1" dirty="0" smtClean="0"/>
              <a:t>O</a:t>
            </a:r>
            <a:r>
              <a:rPr lang="en-US" sz="4000" i="1" baseline="-25000" dirty="0" smtClean="0"/>
              <a:t>2</a:t>
            </a:r>
            <a:r>
              <a:rPr lang="en-US" sz="4000" dirty="0" smtClean="0"/>
              <a:t>  </a:t>
            </a:r>
            <a:r>
              <a:rPr lang="en-US" sz="4000" dirty="0" smtClean="0">
                <a:sym typeface="Wingdings" pitchFamily="2" charset="2"/>
              </a:rPr>
              <a:t>      2</a:t>
            </a:r>
            <a:r>
              <a:rPr lang="en-US" sz="4000" i="1" dirty="0" smtClean="0">
                <a:sym typeface="Wingdings" pitchFamily="2" charset="2"/>
              </a:rPr>
              <a:t>H</a:t>
            </a:r>
            <a:r>
              <a:rPr lang="en-US" sz="4000" i="1" baseline="-25000" dirty="0" smtClean="0">
                <a:sym typeface="Wingdings" pitchFamily="2" charset="2"/>
              </a:rPr>
              <a:t>2</a:t>
            </a:r>
            <a:r>
              <a:rPr lang="en-US" sz="4000" i="1" dirty="0" smtClean="0">
                <a:sym typeface="Wingdings" pitchFamily="2" charset="2"/>
              </a:rPr>
              <a:t>O</a:t>
            </a:r>
            <a:endParaRPr lang="en-US" sz="4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71655" y="2672834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71655" y="4996936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Makes</a:t>
            </a:r>
            <a:endParaRPr lang="en-US" dirty="0"/>
          </a:p>
        </p:txBody>
      </p:sp>
      <p:pic>
        <p:nvPicPr>
          <p:cNvPr id="1026" name="Picture 2" descr="http://getbakedu.com/wp-content/uploads/2014/09/Sugar-Cook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768281"/>
            <a:ext cx="1962706" cy="173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johnstonhealth.org/wp-content/uploads/2014/04/water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470" y="2948177"/>
            <a:ext cx="1148459" cy="189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63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Burning Methane</a:t>
            </a:r>
            <a:endParaRPr lang="en-US" dirty="0"/>
          </a:p>
        </p:txBody>
      </p:sp>
      <p:pic>
        <p:nvPicPr>
          <p:cNvPr id="2050" name="Picture 2" descr="http://upload.wikimedia.org/wikipedia/commons/7/7c/Combustion_reaction_of_metha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524000"/>
            <a:ext cx="9205839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17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phet.colorado.edu/en/simulation/balancing-chemical-equations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Equations Applet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2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First write a skeleton equation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Make a list of each element on each side and write the number of atoms you have for each element.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Change one of the coefficients to balance the equation for that element.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Repeat for another element</a:t>
            </a:r>
          </a:p>
          <a:p>
            <a:pPr lvl="1"/>
            <a:r>
              <a:rPr lang="en-US" dirty="0" smtClean="0"/>
              <a:t>Constant guess and check</a:t>
            </a:r>
          </a:p>
          <a:p>
            <a:pPr lvl="1"/>
            <a:r>
              <a:rPr lang="en-US" dirty="0" smtClean="0"/>
              <a:t>Typically do Oxygen and Hydrogen last</a:t>
            </a:r>
          </a:p>
          <a:p>
            <a:pPr marL="850392" lvl="1" indent="-45720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Make sure all of the coefficients are the smallest whole number ratios that balance the equation.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59436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</a:t>
            </a:r>
            <a:r>
              <a:rPr lang="en-US" sz="4000" i="1" dirty="0" smtClean="0"/>
              <a:t>H</a:t>
            </a:r>
            <a:r>
              <a:rPr lang="en-US" sz="4000" i="1" baseline="-25000" dirty="0" smtClean="0"/>
              <a:t>2</a:t>
            </a:r>
            <a:r>
              <a:rPr lang="en-US" sz="4000" dirty="0" smtClean="0"/>
              <a:t>  +  2</a:t>
            </a:r>
            <a:r>
              <a:rPr lang="en-US" sz="4000" i="1" dirty="0" smtClean="0"/>
              <a:t>O</a:t>
            </a:r>
            <a:r>
              <a:rPr lang="en-US" sz="4000" i="1" baseline="-25000" dirty="0" smtClean="0"/>
              <a:t>2</a:t>
            </a:r>
            <a:r>
              <a:rPr lang="en-US" sz="4000" dirty="0" smtClean="0"/>
              <a:t>  </a:t>
            </a:r>
            <a:r>
              <a:rPr lang="en-US" sz="4000" dirty="0" smtClean="0">
                <a:sym typeface="Wingdings" pitchFamily="2" charset="2"/>
              </a:rPr>
              <a:t>  4</a:t>
            </a:r>
            <a:r>
              <a:rPr lang="en-US" sz="4000" i="1" dirty="0" smtClean="0">
                <a:sym typeface="Wingdings" pitchFamily="2" charset="2"/>
              </a:rPr>
              <a:t>H</a:t>
            </a:r>
            <a:r>
              <a:rPr lang="en-US" sz="4000" i="1" baseline="-25000" dirty="0" smtClean="0">
                <a:sym typeface="Wingdings" pitchFamily="2" charset="2"/>
              </a:rPr>
              <a:t>2</a:t>
            </a:r>
            <a:r>
              <a:rPr lang="en-US" sz="4000" i="1" dirty="0" smtClean="0">
                <a:sym typeface="Wingdings" pitchFamily="2" charset="2"/>
              </a:rPr>
              <a:t>O</a:t>
            </a:r>
            <a:endParaRPr lang="en-US" sz="4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5929058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r>
              <a:rPr lang="en-US" sz="4000" i="1" dirty="0" smtClean="0"/>
              <a:t>H</a:t>
            </a:r>
            <a:r>
              <a:rPr lang="en-US" sz="4000" i="1" baseline="-25000" dirty="0" smtClean="0"/>
              <a:t>2</a:t>
            </a:r>
            <a:r>
              <a:rPr lang="en-US" sz="4000" dirty="0" smtClean="0"/>
              <a:t>  +  </a:t>
            </a:r>
            <a:r>
              <a:rPr lang="en-US" sz="4000" i="1" dirty="0" smtClean="0"/>
              <a:t>O</a:t>
            </a:r>
            <a:r>
              <a:rPr lang="en-US" sz="4000" i="1" baseline="-25000" dirty="0" smtClean="0"/>
              <a:t>2</a:t>
            </a:r>
            <a:r>
              <a:rPr lang="en-US" sz="4000" dirty="0" smtClean="0"/>
              <a:t>  </a:t>
            </a:r>
            <a:r>
              <a:rPr lang="en-US" sz="4000" dirty="0" smtClean="0">
                <a:sym typeface="Wingdings" pitchFamily="2" charset="2"/>
              </a:rPr>
              <a:t>  2</a:t>
            </a:r>
            <a:r>
              <a:rPr lang="en-US" sz="4000" i="1" dirty="0" smtClean="0">
                <a:sym typeface="Wingdings" pitchFamily="2" charset="2"/>
              </a:rPr>
              <a:t>H</a:t>
            </a:r>
            <a:r>
              <a:rPr lang="en-US" sz="4000" i="1" baseline="-25000" dirty="0" smtClean="0">
                <a:sym typeface="Wingdings" pitchFamily="2" charset="2"/>
              </a:rPr>
              <a:t>2</a:t>
            </a:r>
            <a:r>
              <a:rPr lang="en-US" sz="4000" i="1" dirty="0" smtClean="0">
                <a:sym typeface="Wingdings" pitchFamily="2" charset="2"/>
              </a:rPr>
              <a:t>O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33286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666</TotalTime>
  <Words>584</Words>
  <Application>Microsoft Office PowerPoint</Application>
  <PresentationFormat>On-screen Show (4:3)</PresentationFormat>
  <Paragraphs>153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Concourse</vt:lpstr>
      <vt:lpstr>Balancing Chemical Equations</vt:lpstr>
      <vt:lpstr>Conservation of Mass</vt:lpstr>
      <vt:lpstr>Fundamentals…</vt:lpstr>
      <vt:lpstr>Fundamentals…</vt:lpstr>
      <vt:lpstr>Chemical Equations</vt:lpstr>
      <vt:lpstr>Chemical Equations are like a Recipe</vt:lpstr>
      <vt:lpstr>Ex: Burning Methane</vt:lpstr>
      <vt:lpstr>Balancing Equations Applet</vt:lpstr>
      <vt:lpstr>Things to consider…</vt:lpstr>
      <vt:lpstr>Balancing Chemical Reactions</vt:lpstr>
      <vt:lpstr>Balancing Chemical Reactions</vt:lpstr>
      <vt:lpstr>Balancing Chemical Reactions</vt:lpstr>
      <vt:lpstr>Review Ideas</vt:lpstr>
      <vt:lpstr>Other symbols to know</vt:lpstr>
      <vt:lpstr>Examples</vt:lpstr>
    </vt:vector>
  </TitlesOfParts>
  <Company>Loras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Chemical Equations</dc:title>
  <dc:creator>Loras</dc:creator>
  <cp:lastModifiedBy>Trevor Stoesz</cp:lastModifiedBy>
  <cp:revision>42</cp:revision>
  <dcterms:created xsi:type="dcterms:W3CDTF">2012-12-02T03:21:06Z</dcterms:created>
  <dcterms:modified xsi:type="dcterms:W3CDTF">2017-10-30T03:05:27Z</dcterms:modified>
</cp:coreProperties>
</file>