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handoutMasterIdLst>
    <p:handoutMasterId r:id="rId25"/>
  </p:handoutMasterIdLst>
  <p:sldIdLst>
    <p:sldId id="322" r:id="rId5"/>
    <p:sldId id="324" r:id="rId6"/>
    <p:sldId id="328" r:id="rId7"/>
    <p:sldId id="325" r:id="rId8"/>
    <p:sldId id="326" r:id="rId9"/>
    <p:sldId id="327" r:id="rId10"/>
    <p:sldId id="329" r:id="rId11"/>
    <p:sldId id="330" r:id="rId12"/>
    <p:sldId id="331" r:id="rId13"/>
    <p:sldId id="333" r:id="rId14"/>
    <p:sldId id="334" r:id="rId15"/>
    <p:sldId id="332" r:id="rId16"/>
    <p:sldId id="335" r:id="rId17"/>
    <p:sldId id="337" r:id="rId18"/>
    <p:sldId id="338" r:id="rId19"/>
    <p:sldId id="340" r:id="rId20"/>
    <p:sldId id="341" r:id="rId21"/>
    <p:sldId id="339" r:id="rId22"/>
    <p:sldId id="342"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81" autoAdjust="0"/>
  </p:normalViewPr>
  <p:slideViewPr>
    <p:cSldViewPr showGuides="1">
      <p:cViewPr varScale="1">
        <p:scale>
          <a:sx n="73" d="100"/>
          <a:sy n="73" d="100"/>
        </p:scale>
        <p:origin x="618" y="7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1/12/2018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1/12/2018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1/12/2018</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1/12/2018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1/12/2018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1/12/2018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1/12/2018</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1/12/2018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1/12/2018</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1/12/2018</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1/12/2018</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1/12/2018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1/12/2018</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1/12/2018</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walter-fendt.de/html5/phen/standinglongitudinalwaves_e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1.jpe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j-zczJXSxn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alter-fendt.de/html5/phen/standingwavereflection_en.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falstad.com/loadedstrin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Standing Waves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Tube Standing Waves</a:t>
            </a:r>
            <a:endParaRPr lang="en-CA" dirty="0"/>
          </a:p>
        </p:txBody>
      </p:sp>
      <p:sp>
        <p:nvSpPr>
          <p:cNvPr id="3" name="Content Placeholder 2"/>
          <p:cNvSpPr>
            <a:spLocks noGrp="1"/>
          </p:cNvSpPr>
          <p:nvPr>
            <p:ph idx="1"/>
          </p:nvPr>
        </p:nvSpPr>
        <p:spPr>
          <a:xfrm>
            <a:off x="7792" y="1905001"/>
            <a:ext cx="6249532" cy="4038599"/>
          </a:xfrm>
        </p:spPr>
        <p:txBody>
          <a:bodyPr/>
          <a:lstStyle/>
          <a:p>
            <a:r>
              <a:rPr lang="en-CA" dirty="0" smtClean="0"/>
              <a:t>The medium of air is a longitudinal wave</a:t>
            </a:r>
          </a:p>
        </p:txBody>
      </p:sp>
      <p:pic>
        <p:nvPicPr>
          <p:cNvPr id="9220" name="Picture 4" descr="Image result for tube harmonic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401" y="3581401"/>
            <a:ext cx="578068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tube harmonic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3581400"/>
            <a:ext cx="5780689"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ipe(down)">
                                      <p:cBhvr>
                                        <p:cTn id="14" dur="500"/>
                                        <p:tgtEl>
                                          <p:spTgt spid="92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wipe(down)">
                                      <p:cBhvr>
                                        <p:cTn id="1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Tube Standing Waves</a:t>
            </a:r>
            <a:endParaRPr lang="en-CA" dirty="0"/>
          </a:p>
        </p:txBody>
      </p:sp>
      <p:sp>
        <p:nvSpPr>
          <p:cNvPr id="3" name="Content Placeholder 2"/>
          <p:cNvSpPr>
            <a:spLocks noGrp="1"/>
          </p:cNvSpPr>
          <p:nvPr>
            <p:ph idx="1"/>
          </p:nvPr>
        </p:nvSpPr>
        <p:spPr>
          <a:xfrm>
            <a:off x="7791" y="1905000"/>
            <a:ext cx="5705621" cy="4114801"/>
          </a:xfrm>
        </p:spPr>
        <p:txBody>
          <a:bodyPr/>
          <a:lstStyle/>
          <a:p>
            <a:r>
              <a:rPr lang="en-CA" dirty="0" smtClean="0"/>
              <a:t>The medium of air is a longitudinal wave</a:t>
            </a:r>
          </a:p>
          <a:p>
            <a:pPr lvl="1"/>
            <a:r>
              <a:rPr lang="en-CA" dirty="0" smtClean="0"/>
              <a:t>Helps to view it as a transverse wave</a:t>
            </a:r>
          </a:p>
          <a:p>
            <a:endParaRPr lang="en-CA" dirty="0"/>
          </a:p>
        </p:txBody>
      </p:sp>
      <p:pic>
        <p:nvPicPr>
          <p:cNvPr id="9218" name="Picture 2" descr="Image result for tube harmonic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3412" y="1821569"/>
            <a:ext cx="6475413" cy="503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8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89663"/>
            <a:ext cx="9144001" cy="750405"/>
          </a:xfrm>
        </p:spPr>
        <p:txBody>
          <a:bodyPr/>
          <a:lstStyle/>
          <a:p>
            <a:r>
              <a:rPr lang="en-CA" dirty="0" smtClean="0"/>
              <a:t>Tube Standing Waves</a:t>
            </a:r>
            <a:endParaRPr lang="en-CA" dirty="0"/>
          </a:p>
        </p:txBody>
      </p:sp>
      <p:sp>
        <p:nvSpPr>
          <p:cNvPr id="3" name="Content Placeholder 2"/>
          <p:cNvSpPr>
            <a:spLocks noGrp="1"/>
          </p:cNvSpPr>
          <p:nvPr>
            <p:ph idx="1"/>
          </p:nvPr>
        </p:nvSpPr>
        <p:spPr>
          <a:xfrm>
            <a:off x="25375" y="875714"/>
            <a:ext cx="5078437" cy="5982286"/>
          </a:xfrm>
        </p:spPr>
        <p:txBody>
          <a:bodyPr>
            <a:normAutofit/>
          </a:bodyPr>
          <a:lstStyle/>
          <a:p>
            <a:r>
              <a:rPr lang="en-CA" dirty="0" smtClean="0"/>
              <a:t>3 options</a:t>
            </a:r>
          </a:p>
          <a:p>
            <a:pPr marL="688975" lvl="1" indent="-457200">
              <a:buFont typeface="+mj-lt"/>
              <a:buAutoNum type="arabicParenR"/>
            </a:pPr>
            <a:r>
              <a:rPr lang="en-CA" dirty="0" smtClean="0"/>
              <a:t>Both ends open</a:t>
            </a:r>
          </a:p>
          <a:p>
            <a:pPr marL="908050" lvl="2" indent="-457200"/>
            <a:r>
              <a:rPr lang="en-CA" dirty="0" smtClean="0"/>
              <a:t>Both ends are antinodes</a:t>
            </a:r>
          </a:p>
          <a:p>
            <a:pPr marL="908050" lvl="2" indent="-457200"/>
            <a:r>
              <a:rPr lang="en-CA" dirty="0" smtClean="0"/>
              <a:t>Always one more antinode than node</a:t>
            </a:r>
          </a:p>
          <a:p>
            <a:pPr marL="688975" lvl="1" indent="-457200">
              <a:buFont typeface="+mj-lt"/>
              <a:buAutoNum type="arabicParenR"/>
            </a:pPr>
            <a:r>
              <a:rPr lang="en-CA" dirty="0" smtClean="0"/>
              <a:t>One end open, one end closed</a:t>
            </a:r>
          </a:p>
          <a:p>
            <a:pPr marL="908050" lvl="2" indent="-457200"/>
            <a:r>
              <a:rPr lang="en-CA" dirty="0" smtClean="0"/>
              <a:t>One end node, other antinode</a:t>
            </a:r>
          </a:p>
          <a:p>
            <a:pPr marL="908050" lvl="2" indent="-457200"/>
            <a:r>
              <a:rPr lang="en-CA" dirty="0" smtClean="0"/>
              <a:t>Equal number of nodes/antinodes</a:t>
            </a:r>
          </a:p>
          <a:p>
            <a:pPr marL="688975" lvl="1" indent="-457200">
              <a:buFont typeface="+mj-lt"/>
              <a:buAutoNum type="arabicParenR"/>
            </a:pPr>
            <a:r>
              <a:rPr lang="en-CA" dirty="0" smtClean="0"/>
              <a:t>Both ends closed</a:t>
            </a:r>
          </a:p>
          <a:p>
            <a:pPr marL="908050" lvl="2" indent="-457200"/>
            <a:r>
              <a:rPr lang="en-CA" dirty="0" smtClean="0"/>
              <a:t>Both ends are nodes</a:t>
            </a:r>
          </a:p>
          <a:p>
            <a:pPr marL="908050" lvl="2" indent="-457200"/>
            <a:r>
              <a:rPr lang="en-CA" dirty="0" smtClean="0"/>
              <a:t>Always one more node than antinode</a:t>
            </a:r>
          </a:p>
          <a:p>
            <a:pPr marL="449263" indent="-457200"/>
            <a:r>
              <a:rPr lang="en-CA" dirty="0">
                <a:hlinkClick r:id="rId2"/>
              </a:rPr>
              <a:t>Applet</a:t>
            </a:r>
            <a:endParaRPr lang="en-CA" dirty="0"/>
          </a:p>
          <a:p>
            <a:pPr marL="688975" lvl="1" indent="-457200"/>
            <a:endParaRPr lang="en-CA" dirty="0"/>
          </a:p>
        </p:txBody>
      </p:sp>
      <p:pic>
        <p:nvPicPr>
          <p:cNvPr id="7174" name="Picture 6" descr="Image result for tube standing waves"/>
          <p:cNvPicPr>
            <a:picLocks noChangeAspect="1" noChangeArrowheads="1"/>
          </p:cNvPicPr>
          <p:nvPr/>
        </p:nvPicPr>
        <p:blipFill rotWithShape="1">
          <a:blip r:embed="rId3">
            <a:extLst>
              <a:ext uri="{28A0092B-C50C-407E-A947-70E740481C1C}">
                <a14:useLocalDpi xmlns:a14="http://schemas.microsoft.com/office/drawing/2010/main" val="0"/>
              </a:ext>
            </a:extLst>
          </a:blip>
          <a:srcRect l="1" r="69082" b="52126"/>
          <a:stretch/>
        </p:blipFill>
        <p:spPr bwMode="auto">
          <a:xfrm>
            <a:off x="4877350" y="818966"/>
            <a:ext cx="2438400" cy="2681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ube standing waves"/>
          <p:cNvPicPr>
            <a:picLocks noChangeAspect="1" noChangeArrowheads="1"/>
          </p:cNvPicPr>
          <p:nvPr/>
        </p:nvPicPr>
        <p:blipFill rotWithShape="1">
          <a:blip r:embed="rId3">
            <a:extLst>
              <a:ext uri="{28A0092B-C50C-407E-A947-70E740481C1C}">
                <a14:useLocalDpi xmlns:a14="http://schemas.microsoft.com/office/drawing/2010/main" val="0"/>
              </a:ext>
            </a:extLst>
          </a:blip>
          <a:srcRect l="69565" b="52126"/>
          <a:stretch/>
        </p:blipFill>
        <p:spPr bwMode="auto">
          <a:xfrm>
            <a:off x="9790454" y="4176712"/>
            <a:ext cx="2400300" cy="2681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ube standing waves"/>
          <p:cNvPicPr>
            <a:picLocks noChangeAspect="1" noChangeArrowheads="1"/>
          </p:cNvPicPr>
          <p:nvPr/>
        </p:nvPicPr>
        <p:blipFill rotWithShape="1">
          <a:blip r:embed="rId3">
            <a:extLst>
              <a:ext uri="{28A0092B-C50C-407E-A947-70E740481C1C}">
                <a14:useLocalDpi xmlns:a14="http://schemas.microsoft.com/office/drawing/2010/main" val="0"/>
              </a:ext>
            </a:extLst>
          </a:blip>
          <a:srcRect l="35749" r="33333" b="52126"/>
          <a:stretch/>
        </p:blipFill>
        <p:spPr bwMode="auto">
          <a:xfrm>
            <a:off x="7341088" y="2526213"/>
            <a:ext cx="2438400" cy="26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2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4"/>
                                        </p:tgtEl>
                                        <p:attrNameLst>
                                          <p:attrName>style.visibility</p:attrName>
                                        </p:attrNameLst>
                                      </p:cBhvr>
                                      <p:to>
                                        <p:strVal val="visible"/>
                                      </p:to>
                                    </p:set>
                                    <p:animEffect transition="in" filter="fade">
                                      <p:cBhvr>
                                        <p:cTn id="35" dur="1000"/>
                                        <p:tgtEl>
                                          <p:spTgt spid="7174"/>
                                        </p:tgtEl>
                                      </p:cBhvr>
                                    </p:animEffect>
                                    <p:anim calcmode="lin" valueType="num">
                                      <p:cBhvr>
                                        <p:cTn id="36" dur="1000" fill="hold"/>
                                        <p:tgtEl>
                                          <p:spTgt spid="7174"/>
                                        </p:tgtEl>
                                        <p:attrNameLst>
                                          <p:attrName>ppt_x</p:attrName>
                                        </p:attrNameLst>
                                      </p:cBhvr>
                                      <p:tavLst>
                                        <p:tav tm="0">
                                          <p:val>
                                            <p:strVal val="#ppt_x"/>
                                          </p:val>
                                        </p:tav>
                                        <p:tav tm="100000">
                                          <p:val>
                                            <p:strVal val="#ppt_x"/>
                                          </p:val>
                                        </p:tav>
                                      </p:tavLst>
                                    </p:anim>
                                    <p:anim calcmode="lin" valueType="num">
                                      <p:cBhvr>
                                        <p:cTn id="37"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1000"/>
                                        <p:tgtEl>
                                          <p:spTgt spid="3">
                                            <p:txEl>
                                              <p:pRg st="9" end="9"/>
                                            </p:txEl>
                                          </p:spTgt>
                                        </p:tgtEl>
                                      </p:cBhvr>
                                    </p:animEffect>
                                    <p:anim calcmode="lin" valueType="num">
                                      <p:cBhvr>
                                        <p:cTn id="8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0" end="10"/>
                                            </p:txEl>
                                          </p:spTgt>
                                        </p:tgtEl>
                                        <p:attrNameLst>
                                          <p:attrName>style.visibility</p:attrName>
                                        </p:attrNameLst>
                                      </p:cBhvr>
                                      <p:to>
                                        <p:strVal val="visible"/>
                                      </p:to>
                                    </p:set>
                                    <p:animEffect transition="in" filter="fade">
                                      <p:cBhvr>
                                        <p:cTn id="98" dur="1000"/>
                                        <p:tgtEl>
                                          <p:spTgt spid="3">
                                            <p:txEl>
                                              <p:pRg st="10" end="10"/>
                                            </p:txEl>
                                          </p:spTgt>
                                        </p:tgtEl>
                                      </p:cBhvr>
                                    </p:animEffect>
                                    <p:anim calcmode="lin" valueType="num">
                                      <p:cBhvr>
                                        <p:cTn id="9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144001" cy="609600"/>
          </a:xfrm>
        </p:spPr>
        <p:txBody>
          <a:bodyPr/>
          <a:lstStyle/>
          <a:p>
            <a:r>
              <a:rPr lang="en-CA" dirty="0" smtClean="0"/>
              <a:t>Standing Wave Equation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12188825" cy="5791200"/>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𝜆</m:t>
                      </m:r>
                    </m:oMath>
                  </m:oMathPara>
                </a14:m>
                <a:endParaRPr lang="en-CA" dirty="0" smtClean="0"/>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𝑙𝑒𝑛𝑔𝑡h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𝑡𝑢𝑏𝑒</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𝑠𝑡𝑟𝑖𝑛𝑔</m:t>
                    </m:r>
                  </m:oMath>
                </a14:m>
                <a:endParaRPr lang="en-US" b="0" dirty="0" smtClean="0"/>
              </a:p>
              <a:p>
                <a14:m>
                  <m:oMath xmlns:m="http://schemas.openxmlformats.org/officeDocument/2006/math">
                    <m:eqArr>
                      <m:eqArrPr>
                        <m:ctrlPr>
                          <a:rPr lang="en-US" b="0" i="1" smtClean="0">
                            <a:latin typeface="Cambria Math" panose="02040503050406030204" pitchFamily="18" charset="0"/>
                          </a:rPr>
                        </m:ctrlPr>
                      </m:eqArrPr>
                      <m:e>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𝑙𝑜𝑜𝑝𝑠</m:t>
                        </m:r>
                      </m:e>
                    </m:eqArr>
                  </m:oMath>
                </a14:m>
                <a:endParaRPr lang="en-US" b="0" dirty="0" smtClean="0"/>
              </a:p>
              <a:p>
                <a14:m>
                  <m:oMath xmlns:m="http://schemas.openxmlformats.org/officeDocument/2006/math">
                    <m:r>
                      <a:rPr lang="en-CA"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𝑤𝑎𝑣𝑒𝑙𝑒𝑛𝑔𝑡h</m:t>
                    </m:r>
                  </m:oMath>
                </a14:m>
                <a:endParaRPr lang="en-CA" dirty="0" smtClean="0"/>
              </a:p>
              <a:p>
                <a:pPr marL="0" indent="0">
                  <a:buNone/>
                </a:pP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12188825" cy="5791200"/>
              </a:xfrm>
              <a:blipFill>
                <a:blip r:embed="rId2"/>
                <a:stretch>
                  <a:fillRect l="-650"/>
                </a:stretch>
              </a:blipFill>
            </p:spPr>
            <p:txBody>
              <a:bodyPr/>
              <a:lstStyle/>
              <a:p>
                <a:r>
                  <a:rPr lang="en-CA">
                    <a:noFill/>
                  </a:rPr>
                  <a:t> </a:t>
                </a:r>
              </a:p>
            </p:txBody>
          </p:sp>
        </mc:Fallback>
      </mc:AlternateContent>
      <p:pic>
        <p:nvPicPr>
          <p:cNvPr id="11266" name="Picture 2" descr="Image result for tube standing waves"/>
          <p:cNvPicPr>
            <a:picLocks noChangeAspect="1" noChangeArrowheads="1"/>
          </p:cNvPicPr>
          <p:nvPr/>
        </p:nvPicPr>
        <p:blipFill rotWithShape="1">
          <a:blip r:embed="rId3">
            <a:extLst>
              <a:ext uri="{28A0092B-C50C-407E-A947-70E740481C1C}">
                <a14:useLocalDpi xmlns:a14="http://schemas.microsoft.com/office/drawing/2010/main" val="0"/>
              </a:ext>
            </a:extLst>
          </a:blip>
          <a:srcRect l="2114" t="10763" r="63354" b="16159"/>
          <a:stretch/>
        </p:blipFill>
        <p:spPr bwMode="auto">
          <a:xfrm>
            <a:off x="3356429" y="2514600"/>
            <a:ext cx="3657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tube standing waves"/>
          <p:cNvPicPr>
            <a:picLocks noChangeAspect="1" noChangeArrowheads="1"/>
          </p:cNvPicPr>
          <p:nvPr/>
        </p:nvPicPr>
        <p:blipFill rotWithShape="1">
          <a:blip r:embed="rId4">
            <a:extLst>
              <a:ext uri="{28A0092B-C50C-407E-A947-70E740481C1C}">
                <a14:useLocalDpi xmlns:a14="http://schemas.microsoft.com/office/drawing/2010/main" val="0"/>
              </a:ext>
            </a:extLst>
          </a:blip>
          <a:srcRect l="1968" t="5709" r="65032" b="5503"/>
          <a:stretch/>
        </p:blipFill>
        <p:spPr bwMode="auto">
          <a:xfrm>
            <a:off x="8693666" y="2514600"/>
            <a:ext cx="3495159" cy="4343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979612" y="3399134"/>
                <a:ext cx="13716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 ½ </m:t>
                      </m:r>
                    </m:oMath>
                  </m:oMathPara>
                </a14:m>
                <a:endParaRPr lang="en-CA" sz="2400" b="1" dirty="0" smtClean="0">
                  <a:solidFill>
                    <a:srgbClr val="FFFF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79612" y="3399134"/>
                <a:ext cx="1371600" cy="461665"/>
              </a:xfrm>
              <a:prstGeom prst="rect">
                <a:avLst/>
              </a:prstGeom>
              <a:blipFill>
                <a:blip r:embed="rId5"/>
                <a:stretch>
                  <a:fillRect b="-2667"/>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79612" y="4745333"/>
                <a:ext cx="13716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𝟏</m:t>
                      </m:r>
                      <m:r>
                        <a:rPr lang="en-CA" sz="2400" b="1" i="1" dirty="0" smtClean="0">
                          <a:solidFill>
                            <a:srgbClr val="FFFF00"/>
                          </a:solidFill>
                          <a:latin typeface="Cambria Math" panose="02040503050406030204" pitchFamily="18" charset="0"/>
                        </a:rPr>
                        <m:t>½ </m:t>
                      </m:r>
                    </m:oMath>
                  </m:oMathPara>
                </a14:m>
                <a:endParaRPr lang="en-CA" sz="2400" b="1" dirty="0" smtClean="0">
                  <a:solidFill>
                    <a:srgbClr val="FFFF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79612" y="4745333"/>
                <a:ext cx="1371600" cy="461665"/>
              </a:xfrm>
              <a:prstGeom prst="rect">
                <a:avLst/>
              </a:prstGeom>
              <a:blipFill>
                <a:blip r:embed="rId6"/>
                <a:stretch>
                  <a:fillRect b="-2632"/>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79612" y="6013103"/>
                <a:ext cx="14478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𝟐</m:t>
                      </m:r>
                      <m:r>
                        <a:rPr lang="en-CA" sz="2400" b="1" i="1" dirty="0" smtClean="0">
                          <a:solidFill>
                            <a:srgbClr val="FFFF00"/>
                          </a:solidFill>
                          <a:latin typeface="Cambria Math" panose="02040503050406030204" pitchFamily="18" charset="0"/>
                        </a:rPr>
                        <m:t> ½ </m:t>
                      </m:r>
                    </m:oMath>
                  </m:oMathPara>
                </a14:m>
                <a:endParaRPr lang="en-CA" sz="2400" b="1" dirty="0" smtClean="0">
                  <a:solidFill>
                    <a:srgbClr val="FFFF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79612" y="6013103"/>
                <a:ext cx="1447800" cy="461665"/>
              </a:xfrm>
              <a:prstGeom prst="rect">
                <a:avLst/>
              </a:prstGeom>
              <a:blipFill>
                <a:blip r:embed="rId7"/>
                <a:stretch>
                  <a:fillRect b="-2632"/>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466012" y="3399134"/>
                <a:ext cx="13716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𝟏</m:t>
                      </m:r>
                      <m:r>
                        <a:rPr lang="en-CA" sz="2400" b="1" i="1" dirty="0" smtClean="0">
                          <a:solidFill>
                            <a:srgbClr val="FFFF00"/>
                          </a:solidFill>
                          <a:latin typeface="Cambria Math" panose="02040503050406030204" pitchFamily="18" charset="0"/>
                        </a:rPr>
                        <m:t> </m:t>
                      </m:r>
                    </m:oMath>
                  </m:oMathPara>
                </a14:m>
                <a:endParaRPr lang="en-CA" sz="2400" b="1" dirty="0" smtClean="0">
                  <a:solidFill>
                    <a:srgbClr val="FFFF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466012" y="3399134"/>
                <a:ext cx="1371600" cy="461665"/>
              </a:xfrm>
              <a:prstGeom prst="rect">
                <a:avLst/>
              </a:prstGeom>
              <a:blipFill>
                <a:blip r:embed="rId8"/>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466012" y="4745333"/>
                <a:ext cx="13716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𝟐</m:t>
                      </m:r>
                      <m:r>
                        <a:rPr lang="en-CA" sz="2400" b="1" i="1" dirty="0" smtClean="0">
                          <a:solidFill>
                            <a:srgbClr val="FFFF00"/>
                          </a:solidFill>
                          <a:latin typeface="Cambria Math" panose="02040503050406030204" pitchFamily="18" charset="0"/>
                        </a:rPr>
                        <m:t> </m:t>
                      </m:r>
                    </m:oMath>
                  </m:oMathPara>
                </a14:m>
                <a:endParaRPr lang="en-CA" sz="2400" b="1" dirty="0" smtClean="0">
                  <a:solidFill>
                    <a:srgbClr val="FFFF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466012" y="4745333"/>
                <a:ext cx="1371600" cy="461665"/>
              </a:xfrm>
              <a:prstGeom prst="rect">
                <a:avLst/>
              </a:prstGeom>
              <a:blipFill>
                <a:blip r:embed="rId9"/>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66012" y="6013103"/>
                <a:ext cx="1371600" cy="461665"/>
              </a:xfrm>
              <a:prstGeom prst="rect">
                <a:avLst/>
              </a:prstGeom>
              <a:noFill/>
              <a:ln>
                <a:no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en-CA" sz="2400" b="1" i="1" dirty="0" smtClean="0">
                          <a:solidFill>
                            <a:srgbClr val="FFFF00"/>
                          </a:solidFill>
                          <a:latin typeface="Cambria Math" panose="02040503050406030204" pitchFamily="18" charset="0"/>
                        </a:rPr>
                        <m:t>𝒏</m:t>
                      </m:r>
                      <m:r>
                        <a:rPr lang="en-CA"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𝟑</m:t>
                      </m:r>
                      <m:r>
                        <a:rPr lang="en-CA" sz="2400" b="1" i="1" dirty="0" smtClean="0">
                          <a:solidFill>
                            <a:srgbClr val="FFFF00"/>
                          </a:solidFill>
                          <a:latin typeface="Cambria Math" panose="02040503050406030204" pitchFamily="18" charset="0"/>
                        </a:rPr>
                        <m:t> </m:t>
                      </m:r>
                    </m:oMath>
                  </m:oMathPara>
                </a14:m>
                <a:endParaRPr lang="en-CA" sz="2400" b="1" dirty="0" smtClean="0">
                  <a:solidFill>
                    <a:srgbClr val="FFFF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466012" y="6013103"/>
                <a:ext cx="1371600" cy="461665"/>
              </a:xfrm>
              <a:prstGeom prst="rect">
                <a:avLst/>
              </a:prstGeom>
              <a:blipFill>
                <a:blip r:embed="rId10"/>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84762" y="1880715"/>
                <a:ext cx="6134100" cy="461665"/>
              </a:xfrm>
              <a:prstGeom prst="rect">
                <a:avLst/>
              </a:prstGeom>
              <a:noFill/>
              <a:ln>
                <a:noFill/>
              </a:ln>
            </p:spPr>
            <p:txBody>
              <a:bodyPr wrap="square" rtlCol="0" anchor="ctr" anchorCtr="0">
                <a:spAutoFit/>
              </a:bodyPr>
              <a:lstStyle/>
              <a:p>
                <a14:m>
                  <m:oMath xmlns:m="http://schemas.openxmlformats.org/officeDocument/2006/math">
                    <m:r>
                      <a:rPr lang="en-US" sz="2400" b="1" i="1" dirty="0" smtClean="0">
                        <a:solidFill>
                          <a:srgbClr val="FFFF00"/>
                        </a:solidFill>
                        <a:latin typeface="Cambria Math" panose="02040503050406030204" pitchFamily="18" charset="0"/>
                      </a:rPr>
                      <m:t>𝑯𝒐𝒘</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𝒎𝒂𝒏𝒚</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𝒍𝒐𝒐𝒑𝒔</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𝒂𝒓𝒆</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𝒊𝒏</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𝒆𝒂𝒄𝒉</m:t>
                    </m:r>
                    <m:r>
                      <a:rPr lang="en-US" sz="2400" b="1" i="1" dirty="0" smtClean="0">
                        <a:solidFill>
                          <a:srgbClr val="FFFF00"/>
                        </a:solidFill>
                        <a:latin typeface="Cambria Math" panose="02040503050406030204" pitchFamily="18" charset="0"/>
                      </a:rPr>
                      <m:t> </m:t>
                    </m:r>
                    <m:r>
                      <a:rPr lang="en-US" sz="2400" b="1" i="1" dirty="0" smtClean="0">
                        <a:solidFill>
                          <a:srgbClr val="FFFF00"/>
                        </a:solidFill>
                        <a:latin typeface="Cambria Math" panose="02040503050406030204" pitchFamily="18" charset="0"/>
                      </a:rPr>
                      <m:t>𝒔𝒊𝒕𝒖𝒂𝒕𝒊𝒐𝒏</m:t>
                    </m:r>
                  </m:oMath>
                </a14:m>
                <a:r>
                  <a:rPr lang="en-CA" sz="2400" b="1" dirty="0" smtClean="0">
                    <a:solidFill>
                      <a:srgbClr val="FFFF00"/>
                    </a:solidFill>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5084762" y="1880715"/>
                <a:ext cx="6134100" cy="461665"/>
              </a:xfrm>
              <a:prstGeom prst="rect">
                <a:avLst/>
              </a:prstGeom>
              <a:blipFill>
                <a:blip r:embed="rId11"/>
                <a:stretch>
                  <a:fillRect l="-199" t="-10667" b="-30667"/>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40136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8"/>
                                        </p:tgtEl>
                                        <p:attrNameLst>
                                          <p:attrName>style.visibility</p:attrName>
                                        </p:attrNameLst>
                                      </p:cBhvr>
                                      <p:to>
                                        <p:strVal val="visible"/>
                                      </p:to>
                                    </p:set>
                                    <p:animEffect transition="in" filter="fade">
                                      <p:cBhvr>
                                        <p:cTn id="42" dur="1000"/>
                                        <p:tgtEl>
                                          <p:spTgt spid="11268"/>
                                        </p:tgtEl>
                                      </p:cBhvr>
                                    </p:animEffect>
                                    <p:anim calcmode="lin" valueType="num">
                                      <p:cBhvr>
                                        <p:cTn id="43" dur="1000" fill="hold"/>
                                        <p:tgtEl>
                                          <p:spTgt spid="11268"/>
                                        </p:tgtEl>
                                        <p:attrNameLst>
                                          <p:attrName>ppt_x</p:attrName>
                                        </p:attrNameLst>
                                      </p:cBhvr>
                                      <p:tavLst>
                                        <p:tav tm="0">
                                          <p:val>
                                            <p:strVal val="#ppt_x"/>
                                          </p:val>
                                        </p:tav>
                                        <p:tav tm="100000">
                                          <p:val>
                                            <p:strVal val="#ppt_x"/>
                                          </p:val>
                                        </p:tav>
                                      </p:tavLst>
                                    </p:anim>
                                    <p:anim calcmode="lin" valueType="num">
                                      <p:cBhvr>
                                        <p:cTn id="4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266"/>
                                        </p:tgtEl>
                                        <p:attrNameLst>
                                          <p:attrName>style.visibility</p:attrName>
                                        </p:attrNameLst>
                                      </p:cBhvr>
                                      <p:to>
                                        <p:strVal val="visible"/>
                                      </p:to>
                                    </p:set>
                                    <p:animEffect transition="in" filter="fade">
                                      <p:cBhvr>
                                        <p:cTn id="70" dur="1000"/>
                                        <p:tgtEl>
                                          <p:spTgt spid="11266"/>
                                        </p:tgtEl>
                                      </p:cBhvr>
                                    </p:animEffect>
                                    <p:anim calcmode="lin" valueType="num">
                                      <p:cBhvr>
                                        <p:cTn id="71" dur="1000" fill="hold"/>
                                        <p:tgtEl>
                                          <p:spTgt spid="11266"/>
                                        </p:tgtEl>
                                        <p:attrNameLst>
                                          <p:attrName>ppt_x</p:attrName>
                                        </p:attrNameLst>
                                      </p:cBhvr>
                                      <p:tavLst>
                                        <p:tav tm="0">
                                          <p:val>
                                            <p:strVal val="#ppt_x"/>
                                          </p:val>
                                        </p:tav>
                                        <p:tav tm="100000">
                                          <p:val>
                                            <p:strVal val="#ppt_x"/>
                                          </p:val>
                                        </p:tav>
                                      </p:tavLst>
                                    </p:anim>
                                    <p:anim calcmode="lin" valueType="num">
                                      <p:cBhvr>
                                        <p:cTn id="72"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ppt_x</p:attrName>
                                        </p:attrNameLst>
                                      </p:cBhvr>
                                      <p:tavLst>
                                        <p:tav tm="0">
                                          <p:val>
                                            <p:strVal val="#ppt_x"/>
                                          </p:val>
                                        </p:tav>
                                        <p:tav tm="100000">
                                          <p:val>
                                            <p:strVal val="#ppt_x"/>
                                          </p:val>
                                        </p:tav>
                                      </p:tavLst>
                                    </p:anim>
                                    <p:anim calcmode="lin" valueType="num">
                                      <p:cBhvr>
                                        <p:cTn id="9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144001" cy="609600"/>
          </a:xfrm>
        </p:spPr>
        <p:txBody>
          <a:bodyPr/>
          <a:lstStyle/>
          <a:p>
            <a:r>
              <a:rPr lang="en-CA" dirty="0" smtClean="0"/>
              <a:t>Standing Wave Equation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9134391" cy="5791200"/>
              </a:xfrm>
            </p:spPr>
            <p:txBody>
              <a:bodyPr>
                <a:normAutofit/>
              </a:bodyPr>
              <a:lstStyle/>
              <a:p>
                <a:r>
                  <a:rPr lang="en-CA" dirty="0" smtClean="0"/>
                  <a:t>If the instrument is a string instrument, the wave moves from one medium into another</a:t>
                </a:r>
              </a:p>
              <a:p>
                <a:pPr lvl="1"/>
                <a:r>
                  <a:rPr lang="en-CA" dirty="0" smtClean="0"/>
                  <a:t>String </a:t>
                </a:r>
                <a:r>
                  <a:rPr lang="en-CA" dirty="0" smtClean="0">
                    <a:sym typeface="Wingdings" panose="05000000000000000000" pitchFamily="2" charset="2"/>
                  </a:rPr>
                  <a:t> Air</a:t>
                </a:r>
              </a:p>
              <a:p>
                <a14:m>
                  <m:oMath xmlns:m="http://schemas.openxmlformats.org/officeDocument/2006/math">
                    <m:r>
                      <a:rPr lang="en-CA" i="1">
                        <a:latin typeface="Cambria Math" panose="02040503050406030204" pitchFamily="18" charset="0"/>
                        <a:ea typeface="Cambria Math" panose="02040503050406030204" pitchFamily="18" charset="0"/>
                      </a:rPr>
                      <m:t>∴</m:t>
                    </m:r>
                  </m:oMath>
                </a14:m>
                <a:r>
                  <a:rPr lang="en-CA" dirty="0"/>
                  <a:t> </a:t>
                </a:r>
                <a:r>
                  <a:rPr lang="en-CA" dirty="0" smtClean="0"/>
                  <a:t>the frequency can be changed in the string by adjusting tension, but the wavelength within the string remains the same.</a:t>
                </a:r>
              </a:p>
              <a:p>
                <a:r>
                  <a:rPr lang="en-CA" dirty="0" smtClean="0"/>
                  <a:t>However, because the sound is transferred from the string into the air, both the wavelength of the wave and the frequency change in the air, giving a constant velocity, the speed of sound.</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9134391" cy="5791200"/>
              </a:xfrm>
              <a:blipFill>
                <a:blip r:embed="rId2"/>
                <a:stretch>
                  <a:fillRect l="-868" t="-1474" r="-801"/>
                </a:stretch>
              </a:blipFill>
            </p:spPr>
            <p:txBody>
              <a:bodyPr/>
              <a:lstStyle/>
              <a:p>
                <a:r>
                  <a:rPr lang="en-CA">
                    <a:noFill/>
                  </a:rPr>
                  <a:t> </a:t>
                </a:r>
              </a:p>
            </p:txBody>
          </p:sp>
        </mc:Fallback>
      </mc:AlternateContent>
    </p:spTree>
    <p:extLst>
      <p:ext uri="{BB962C8B-B14F-4D97-AF65-F5344CB8AC3E}">
        <p14:creationId xmlns:p14="http://schemas.microsoft.com/office/powerpoint/2010/main" val="220647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144001" cy="609600"/>
          </a:xfrm>
        </p:spPr>
        <p:txBody>
          <a:bodyPr/>
          <a:lstStyle/>
          <a:p>
            <a:r>
              <a:rPr lang="en-CA" dirty="0" smtClean="0"/>
              <a:t>Standing Wave Equation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0"/>
                <a:ext cx="9134391" cy="5791200"/>
              </a:xfrm>
            </p:spPr>
            <p:txBody>
              <a:bodyPr>
                <a:normAutofit/>
              </a:bodyPr>
              <a:lstStyle/>
              <a:p>
                <a:r>
                  <a:rPr lang="en-CA" dirty="0" smtClean="0"/>
                  <a:t>If the instrument is a wind instrument, there is no transfer between mediums</a:t>
                </a:r>
              </a:p>
              <a:p>
                <a14:m>
                  <m:oMath xmlns:m="http://schemas.openxmlformats.org/officeDocument/2006/math">
                    <m:r>
                      <a:rPr lang="en-CA" i="1">
                        <a:latin typeface="Cambria Math" panose="02040503050406030204" pitchFamily="18" charset="0"/>
                        <a:ea typeface="Cambria Math" panose="02040503050406030204" pitchFamily="18" charset="0"/>
                      </a:rPr>
                      <m:t>∴</m:t>
                    </m:r>
                  </m:oMath>
                </a14:m>
                <a:r>
                  <a:rPr lang="en-CA" dirty="0" smtClean="0"/>
                  <a:t> changing the frequency can only be done by changing the wavelength/length of the tube. The velocity of the wave remains the same.</a:t>
                </a:r>
              </a:p>
              <a:p>
                <a14:m>
                  <m:oMath xmlns:m="http://schemas.openxmlformats.org/officeDocument/2006/math">
                    <m:r>
                      <a:rPr lang="en-CA" i="1">
                        <a:latin typeface="Cambria Math" panose="02040503050406030204" pitchFamily="18" charset="0"/>
                        <a:ea typeface="Cambria Math" panose="02040503050406030204" pitchFamily="18" charset="0"/>
                      </a:rPr>
                      <m:t>∴</m:t>
                    </m:r>
                  </m:oMath>
                </a14:m>
                <a:r>
                  <a:rPr lang="en-CA" dirty="0" smtClean="0"/>
                  <a:t> The standing wave equation    </a:t>
                </a:r>
                <a14:m>
                  <m:oMath xmlns:m="http://schemas.openxmlformats.org/officeDocument/2006/math">
                    <m:r>
                      <a:rPr lang="en-US" b="1" i="1" smtClean="0">
                        <a:solidFill>
                          <a:srgbClr val="FFFF00"/>
                        </a:solidFill>
                        <a:latin typeface="Cambria Math" panose="02040503050406030204" pitchFamily="18" charset="0"/>
                      </a:rPr>
                      <m:t>𝑳</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𝒏</m:t>
                        </m:r>
                      </m:num>
                      <m:den>
                        <m:r>
                          <a:rPr lang="en-US" b="1" i="1">
                            <a:solidFill>
                              <a:srgbClr val="FFFF00"/>
                            </a:solidFill>
                            <a:latin typeface="Cambria Math" panose="02040503050406030204" pitchFamily="18" charset="0"/>
                          </a:rPr>
                          <m:t>𝟐</m:t>
                        </m:r>
                      </m:den>
                    </m:f>
                    <m:r>
                      <a:rPr lang="en-US" b="1" i="1">
                        <a:solidFill>
                          <a:srgbClr val="FFFF00"/>
                        </a:solidFill>
                        <a:latin typeface="Cambria Math" panose="02040503050406030204" pitchFamily="18" charset="0"/>
                        <a:ea typeface="Cambria Math" panose="02040503050406030204" pitchFamily="18" charset="0"/>
                      </a:rPr>
                      <m:t>𝝀</m:t>
                    </m:r>
                  </m:oMath>
                </a14:m>
                <a:r>
                  <a:rPr lang="en-CA" dirty="0" smtClean="0"/>
                  <a:t>    along with the wave equation    </a:t>
                </a:r>
                <a14:m>
                  <m:oMath xmlns:m="http://schemas.openxmlformats.org/officeDocument/2006/math">
                    <m:r>
                      <a:rPr lang="en-US" b="1" i="1" smtClean="0">
                        <a:solidFill>
                          <a:srgbClr val="FFFF00"/>
                        </a:solidFill>
                        <a:latin typeface="Cambria Math" panose="02040503050406030204" pitchFamily="18" charset="0"/>
                      </a:rPr>
                      <m:t>𝒗</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ea typeface="Cambria Math" panose="02040503050406030204" pitchFamily="18" charset="0"/>
                      </a:rPr>
                      <m:t>𝝀</m:t>
                    </m:r>
                    <m:r>
                      <a:rPr lang="en-US" b="1" i="1" smtClean="0">
                        <a:solidFill>
                          <a:srgbClr val="FFFF00"/>
                        </a:solidFill>
                        <a:latin typeface="Cambria Math" panose="02040503050406030204" pitchFamily="18" charset="0"/>
                        <a:ea typeface="Cambria Math" panose="02040503050406030204" pitchFamily="18" charset="0"/>
                      </a:rPr>
                      <m:t>𝒇</m:t>
                    </m:r>
                  </m:oMath>
                </a14:m>
                <a:r>
                  <a:rPr lang="en-CA" dirty="0" smtClean="0"/>
                  <a:t>    can be used to determine the frequency/pitch of the wave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0"/>
                <a:ext cx="9134391" cy="5791200"/>
              </a:xfrm>
              <a:blipFill>
                <a:blip r:embed="rId2"/>
                <a:stretch>
                  <a:fillRect l="-868" t="-1474" r="-334"/>
                </a:stretch>
              </a:blipFill>
            </p:spPr>
            <p:txBody>
              <a:bodyPr/>
              <a:lstStyle/>
              <a:p>
                <a:r>
                  <a:rPr lang="en-CA">
                    <a:noFill/>
                  </a:rPr>
                  <a:t> </a:t>
                </a:r>
              </a:p>
            </p:txBody>
          </p:sp>
        </mc:Fallback>
      </mc:AlternateContent>
    </p:spTree>
    <p:extLst>
      <p:ext uri="{BB962C8B-B14F-4D97-AF65-F5344CB8AC3E}">
        <p14:creationId xmlns:p14="http://schemas.microsoft.com/office/powerpoint/2010/main" val="11674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144001" cy="609600"/>
          </a:xfrm>
        </p:spPr>
        <p:txBody>
          <a:bodyPr/>
          <a:lstStyle/>
          <a:p>
            <a:r>
              <a:rPr lang="en-CA" dirty="0" smtClean="0"/>
              <a:t>Standing Wave Equation</a:t>
            </a:r>
            <a:endParaRPr lang="en-CA" dirty="0"/>
          </a:p>
        </p:txBody>
      </p:sp>
      <p:sp>
        <p:nvSpPr>
          <p:cNvPr id="3" name="Content Placeholder 2"/>
          <p:cNvSpPr>
            <a:spLocks noGrp="1"/>
          </p:cNvSpPr>
          <p:nvPr>
            <p:ph idx="1"/>
          </p:nvPr>
        </p:nvSpPr>
        <p:spPr>
          <a:xfrm>
            <a:off x="0" y="762000"/>
            <a:ext cx="12188825" cy="5791200"/>
          </a:xfrm>
        </p:spPr>
        <p:txBody>
          <a:bodyPr>
            <a:normAutofit/>
          </a:bodyPr>
          <a:lstStyle/>
          <a:p>
            <a:r>
              <a:rPr lang="en-US" dirty="0" smtClean="0"/>
              <a:t>Example 1</a:t>
            </a:r>
          </a:p>
          <a:p>
            <a:pPr marL="688975" lvl="1" indent="-457200">
              <a:buFont typeface="+mj-lt"/>
              <a:buAutoNum type="alphaLcParenR"/>
            </a:pPr>
            <a:r>
              <a:rPr lang="en-US" dirty="0" smtClean="0"/>
              <a:t>Original organs were a series of different length pipes. If the largest pipe is 2.675m long and is closed on one end and open on the other, what is the largest (fundamental) wave it can produce?</a:t>
            </a:r>
          </a:p>
          <a:p>
            <a:pPr marL="688975" lvl="1" indent="-457200">
              <a:buFont typeface="+mj-lt"/>
              <a:buAutoNum type="alphaLcParenR"/>
            </a:pPr>
            <a:endParaRPr lang="en-US" dirty="0"/>
          </a:p>
          <a:p>
            <a:pPr marL="688975" lvl="1" indent="-457200">
              <a:buFont typeface="+mj-lt"/>
              <a:buAutoNum type="alphaLcParenR"/>
            </a:pPr>
            <a:endParaRPr lang="en-US" dirty="0" smtClean="0"/>
          </a:p>
          <a:p>
            <a:pPr marL="688975" lvl="1" indent="-457200">
              <a:buFont typeface="+mj-lt"/>
              <a:buAutoNum type="alphaLcParenR"/>
            </a:pPr>
            <a:endParaRPr lang="en-US" dirty="0"/>
          </a:p>
          <a:p>
            <a:pPr marL="688975" lvl="1" indent="-457200">
              <a:buFont typeface="+mj-lt"/>
              <a:buAutoNum type="alphaLcParenR"/>
            </a:pPr>
            <a:endParaRPr lang="en-US" dirty="0" smtClean="0"/>
          </a:p>
          <a:p>
            <a:pPr marL="688975" lvl="1" indent="-457200">
              <a:buFont typeface="+mj-lt"/>
              <a:buAutoNum type="alphaLcParenR"/>
            </a:pPr>
            <a:endParaRPr lang="en-US" dirty="0"/>
          </a:p>
          <a:p>
            <a:pPr marL="688975" lvl="1" indent="-457200">
              <a:buFont typeface="+mj-lt"/>
              <a:buAutoNum type="alphaLcParenR"/>
            </a:pPr>
            <a:r>
              <a:rPr lang="en-US" dirty="0" smtClean="0"/>
              <a:t>If the speed of sound is ~343m/s, what is the frequency of the wave?</a:t>
            </a:r>
          </a:p>
          <a:p>
            <a:pPr marL="688975" lvl="1" indent="-457200">
              <a:buFont typeface="+mj-lt"/>
              <a:buAutoNum type="alphaLcParenR"/>
            </a:pPr>
            <a:endParaRPr lang="en-US" dirty="0" smtClean="0"/>
          </a:p>
        </p:txBody>
      </p:sp>
    </p:spTree>
    <p:extLst>
      <p:ext uri="{BB962C8B-B14F-4D97-AF65-F5344CB8AC3E}">
        <p14:creationId xmlns:p14="http://schemas.microsoft.com/office/powerpoint/2010/main" val="25312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144001" cy="609600"/>
          </a:xfrm>
        </p:spPr>
        <p:txBody>
          <a:bodyPr/>
          <a:lstStyle/>
          <a:p>
            <a:r>
              <a:rPr lang="en-CA" dirty="0" smtClean="0"/>
              <a:t>Standing Wave Equation</a:t>
            </a:r>
            <a:endParaRPr lang="en-CA" dirty="0"/>
          </a:p>
        </p:txBody>
      </p:sp>
      <p:sp>
        <p:nvSpPr>
          <p:cNvPr id="3" name="Content Placeholder 2"/>
          <p:cNvSpPr>
            <a:spLocks noGrp="1"/>
          </p:cNvSpPr>
          <p:nvPr>
            <p:ph idx="1"/>
          </p:nvPr>
        </p:nvSpPr>
        <p:spPr>
          <a:xfrm>
            <a:off x="0" y="762000"/>
            <a:ext cx="12188825" cy="5791200"/>
          </a:xfrm>
        </p:spPr>
        <p:txBody>
          <a:bodyPr>
            <a:normAutofit/>
          </a:bodyPr>
          <a:lstStyle/>
          <a:p>
            <a:r>
              <a:rPr lang="en-US" dirty="0" smtClean="0"/>
              <a:t>Example 2</a:t>
            </a:r>
          </a:p>
          <a:p>
            <a:pPr marL="231775" lvl="1" indent="0">
              <a:buNone/>
            </a:pPr>
            <a:r>
              <a:rPr lang="en-US" dirty="0" smtClean="0"/>
              <a:t>A pipe for an organ needs to produce a note of middle C (262Hz). What length of tube is needed if;</a:t>
            </a:r>
          </a:p>
          <a:p>
            <a:pPr marL="908050" lvl="2" indent="-457200">
              <a:buFont typeface="+mj-lt"/>
              <a:buAutoNum type="alphaLcParenR"/>
            </a:pPr>
            <a:r>
              <a:rPr lang="en-US" dirty="0" smtClean="0"/>
              <a:t>The tube is open on one side and closed on the other</a:t>
            </a:r>
          </a:p>
          <a:p>
            <a:pPr marL="908050" lvl="2" indent="-457200">
              <a:buFont typeface="+mj-lt"/>
              <a:buAutoNum type="alphaLcParenR"/>
            </a:pPr>
            <a:r>
              <a:rPr lang="en-US" dirty="0" smtClean="0"/>
              <a:t>The tube is open on </a:t>
            </a:r>
            <a:r>
              <a:rPr lang="en-US" smtClean="0"/>
              <a:t>both sides</a:t>
            </a:r>
            <a:endParaRPr lang="en-US" dirty="0" smtClean="0"/>
          </a:p>
          <a:p>
            <a:pPr marL="231775" lvl="1" indent="0">
              <a:buNone/>
            </a:pPr>
            <a:endParaRPr lang="en-US" dirty="0"/>
          </a:p>
        </p:txBody>
      </p:sp>
    </p:spTree>
    <p:extLst>
      <p:ext uri="{BB962C8B-B14F-4D97-AF65-F5344CB8AC3E}">
        <p14:creationId xmlns:p14="http://schemas.microsoft.com/office/powerpoint/2010/main" val="5673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Image result for frequency not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5" y="838200"/>
            <a:ext cx="1209523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Standing wave Disaster</a:t>
            </a:r>
            <a:endParaRPr lang="en-CA" dirty="0"/>
          </a:p>
        </p:txBody>
      </p:sp>
      <p:sp>
        <p:nvSpPr>
          <p:cNvPr id="3" name="Content Placeholder 2"/>
          <p:cNvSpPr>
            <a:spLocks noGrp="1"/>
          </p:cNvSpPr>
          <p:nvPr>
            <p:ph idx="1"/>
          </p:nvPr>
        </p:nvSpPr>
        <p:spPr>
          <a:xfrm>
            <a:off x="1" y="1905000"/>
            <a:ext cx="6094412" cy="4114801"/>
          </a:xfrm>
        </p:spPr>
        <p:txBody>
          <a:bodyPr/>
          <a:lstStyle/>
          <a:p>
            <a:r>
              <a:rPr lang="en-US" dirty="0">
                <a:hlinkClick r:id="rId2"/>
              </a:rPr>
              <a:t>Tacoma Narrows Bridge Collapse</a:t>
            </a:r>
            <a:endParaRPr lang="en-US" dirty="0"/>
          </a:p>
          <a:p>
            <a:endParaRPr lang="en-CA" dirty="0"/>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393" y="2057400"/>
            <a:ext cx="6778541" cy="479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a:t>
            </a:r>
            <a:endParaRPr lang="en-CA" dirty="0"/>
          </a:p>
        </p:txBody>
      </p:sp>
      <p:sp>
        <p:nvSpPr>
          <p:cNvPr id="3" name="Content Placeholder 2"/>
          <p:cNvSpPr>
            <a:spLocks noGrp="1"/>
          </p:cNvSpPr>
          <p:nvPr>
            <p:ph idx="1"/>
          </p:nvPr>
        </p:nvSpPr>
        <p:spPr>
          <a:xfrm>
            <a:off x="22361" y="1905000"/>
            <a:ext cx="12166464" cy="1828801"/>
          </a:xfrm>
        </p:spPr>
        <p:txBody>
          <a:bodyPr/>
          <a:lstStyle/>
          <a:p>
            <a:r>
              <a:rPr lang="en-CA" dirty="0" smtClean="0"/>
              <a:t>A </a:t>
            </a:r>
            <a:r>
              <a:rPr lang="en-CA" b="1" dirty="0" smtClean="0">
                <a:solidFill>
                  <a:srgbClr val="FFFF00"/>
                </a:solidFill>
              </a:rPr>
              <a:t>Standing Wave/Stationary wave </a:t>
            </a:r>
            <a:r>
              <a:rPr lang="en-CA" dirty="0" smtClean="0"/>
              <a:t>is the resultant wave of two waves  of the same </a:t>
            </a:r>
            <a:r>
              <a:rPr lang="en-CA" b="1" dirty="0" smtClean="0">
                <a:solidFill>
                  <a:srgbClr val="FFC000"/>
                </a:solidFill>
              </a:rPr>
              <a:t>amplitude</a:t>
            </a:r>
            <a:r>
              <a:rPr lang="en-CA" dirty="0" smtClean="0"/>
              <a:t>, </a:t>
            </a:r>
            <a:r>
              <a:rPr lang="en-CA" b="1" dirty="0" smtClean="0">
                <a:solidFill>
                  <a:srgbClr val="FFC000"/>
                </a:solidFill>
              </a:rPr>
              <a:t>wavelength</a:t>
            </a:r>
            <a:r>
              <a:rPr lang="en-CA" dirty="0" smtClean="0"/>
              <a:t>, </a:t>
            </a:r>
            <a:r>
              <a:rPr lang="en-CA" b="1" dirty="0" smtClean="0">
                <a:solidFill>
                  <a:srgbClr val="FFC000"/>
                </a:solidFill>
              </a:rPr>
              <a:t>frequency</a:t>
            </a:r>
            <a:r>
              <a:rPr lang="en-CA" dirty="0" smtClean="0"/>
              <a:t> (thus also </a:t>
            </a:r>
            <a:r>
              <a:rPr lang="en-CA" b="1" dirty="0" smtClean="0">
                <a:solidFill>
                  <a:srgbClr val="FFC000"/>
                </a:solidFill>
              </a:rPr>
              <a:t>velocity</a:t>
            </a:r>
            <a:r>
              <a:rPr lang="en-CA" dirty="0" smtClean="0"/>
              <a:t>) traveling in opposite directions through the same medium.</a:t>
            </a:r>
          </a:p>
          <a:p>
            <a:pPr lvl="1"/>
            <a:r>
              <a:rPr lang="en-CA" dirty="0" smtClean="0"/>
              <a:t>The resultant wave appears to be standing still (neither moving left of right)</a:t>
            </a:r>
            <a:endParaRPr lang="en-CA" b="1" dirty="0">
              <a:solidFill>
                <a:srgbClr val="FFFF00"/>
              </a:solidFill>
            </a:endParaRPr>
          </a:p>
        </p:txBody>
      </p:sp>
      <p:pic>
        <p:nvPicPr>
          <p:cNvPr id="1026" name="Picture 2" descr="Image result for standing wav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3581400"/>
            <a:ext cx="1218882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2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Superposition/Interference</a:t>
            </a:r>
            <a:endParaRPr lang="en-CA" dirty="0"/>
          </a:p>
        </p:txBody>
      </p:sp>
      <p:sp>
        <p:nvSpPr>
          <p:cNvPr id="3" name="Content Placeholder 2"/>
          <p:cNvSpPr>
            <a:spLocks noGrp="1"/>
          </p:cNvSpPr>
          <p:nvPr>
            <p:ph idx="1"/>
          </p:nvPr>
        </p:nvSpPr>
        <p:spPr>
          <a:xfrm>
            <a:off x="0" y="1905001"/>
            <a:ext cx="10361612" cy="1219200"/>
          </a:xfrm>
        </p:spPr>
        <p:txBody>
          <a:bodyPr/>
          <a:lstStyle/>
          <a:p>
            <a:r>
              <a:rPr lang="en-CA" dirty="0" smtClean="0"/>
              <a:t>Standing waves are the result of superposition of 2 (or more) waves</a:t>
            </a:r>
          </a:p>
          <a:p>
            <a:r>
              <a:rPr lang="en-CA" dirty="0" smtClean="0">
                <a:hlinkClick r:id="rId2"/>
              </a:rPr>
              <a:t>Applet</a:t>
            </a:r>
            <a:endParaRPr lang="en-CA" dirty="0"/>
          </a:p>
        </p:txBody>
      </p:sp>
    </p:spTree>
    <p:extLst>
      <p:ext uri="{BB962C8B-B14F-4D97-AF65-F5344CB8AC3E}">
        <p14:creationId xmlns:p14="http://schemas.microsoft.com/office/powerpoint/2010/main" val="400359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Parts of a Standing wave</a:t>
            </a:r>
            <a:endParaRPr lang="en-CA" dirty="0"/>
          </a:p>
        </p:txBody>
      </p:sp>
      <p:sp>
        <p:nvSpPr>
          <p:cNvPr id="3" name="Content Placeholder 2"/>
          <p:cNvSpPr>
            <a:spLocks noGrp="1"/>
          </p:cNvSpPr>
          <p:nvPr>
            <p:ph idx="1"/>
          </p:nvPr>
        </p:nvSpPr>
        <p:spPr>
          <a:xfrm>
            <a:off x="1" y="2000795"/>
            <a:ext cx="5942012" cy="4800601"/>
          </a:xfrm>
        </p:spPr>
        <p:txBody>
          <a:bodyPr>
            <a:normAutofit/>
          </a:bodyPr>
          <a:lstStyle/>
          <a:p>
            <a:r>
              <a:rPr lang="en-CA" b="1" dirty="0" smtClean="0"/>
              <a:t>Node:</a:t>
            </a:r>
            <a:r>
              <a:rPr lang="en-CA" dirty="0" smtClean="0"/>
              <a:t> Parts of a standing wave where the medium has no/minimum amplitude</a:t>
            </a:r>
          </a:p>
          <a:p>
            <a:endParaRPr lang="en-CA" dirty="0" smtClean="0"/>
          </a:p>
          <a:p>
            <a:endParaRPr lang="en-CA" dirty="0" smtClean="0"/>
          </a:p>
          <a:p>
            <a:r>
              <a:rPr lang="en-CA" dirty="0" smtClean="0"/>
              <a:t>Antinode: Parts of a standing wave with the maximum amplitude</a:t>
            </a:r>
            <a:endParaRPr lang="en-CA" dirty="0"/>
          </a:p>
        </p:txBody>
      </p:sp>
      <p:grpSp>
        <p:nvGrpSpPr>
          <p:cNvPr id="10" name="Group 9"/>
          <p:cNvGrpSpPr/>
          <p:nvPr/>
        </p:nvGrpSpPr>
        <p:grpSpPr>
          <a:xfrm>
            <a:off x="5865814" y="1752600"/>
            <a:ext cx="6323011" cy="2057401"/>
            <a:chOff x="5903914" y="1752599"/>
            <a:chExt cx="6323011" cy="2057401"/>
          </a:xfrm>
        </p:grpSpPr>
        <p:pic>
          <p:nvPicPr>
            <p:cNvPr id="2052" name="Picture 4" descr="Image result for standing wave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013" y="1752599"/>
              <a:ext cx="6236516" cy="20574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903914" y="2743199"/>
              <a:ext cx="6323011" cy="80962"/>
              <a:chOff x="5903914" y="2743199"/>
              <a:chExt cx="6323011" cy="80962"/>
            </a:xfrm>
          </p:grpSpPr>
          <p:cxnSp>
            <p:nvCxnSpPr>
              <p:cNvPr id="6" name="Straight Connector 5"/>
              <p:cNvCxnSpPr>
                <a:stCxn id="4" idx="2"/>
                <a:endCxn id="2052" idx="3"/>
              </p:cNvCxnSpPr>
              <p:nvPr/>
            </p:nvCxnSpPr>
            <p:spPr>
              <a:xfrm>
                <a:off x="5903914" y="2781300"/>
                <a:ext cx="627461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591848" y="2747961"/>
                <a:ext cx="76200" cy="76200"/>
              </a:xfrm>
              <a:prstGeom prst="ellipse">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sp>
            <p:nvSpPr>
              <p:cNvPr id="12" name="Oval 11"/>
              <p:cNvSpPr/>
              <p:nvPr/>
            </p:nvSpPr>
            <p:spPr>
              <a:xfrm>
                <a:off x="12150725" y="2743199"/>
                <a:ext cx="76200" cy="76200"/>
              </a:xfrm>
              <a:prstGeom prst="ellipse">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sp>
            <p:nvSpPr>
              <p:cNvPr id="7" name="Oval 6"/>
              <p:cNvSpPr/>
              <p:nvPr/>
            </p:nvSpPr>
            <p:spPr>
              <a:xfrm>
                <a:off x="7466012" y="2743200"/>
                <a:ext cx="76200" cy="76200"/>
              </a:xfrm>
              <a:prstGeom prst="ellipse">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sp>
            <p:nvSpPr>
              <p:cNvPr id="4" name="Oval 3"/>
              <p:cNvSpPr/>
              <p:nvPr/>
            </p:nvSpPr>
            <p:spPr>
              <a:xfrm>
                <a:off x="5903914" y="2743200"/>
                <a:ext cx="76200" cy="76200"/>
              </a:xfrm>
              <a:prstGeom prst="ellipse">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sp>
            <p:nvSpPr>
              <p:cNvPr id="8" name="Oval 7"/>
              <p:cNvSpPr/>
              <p:nvPr/>
            </p:nvSpPr>
            <p:spPr>
              <a:xfrm>
                <a:off x="9028930" y="2743200"/>
                <a:ext cx="76200" cy="76200"/>
              </a:xfrm>
              <a:prstGeom prst="ellipse">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grpSp>
      </p:grpSp>
      <p:grpSp>
        <p:nvGrpSpPr>
          <p:cNvPr id="28" name="Group 27"/>
          <p:cNvGrpSpPr/>
          <p:nvPr/>
        </p:nvGrpSpPr>
        <p:grpSpPr>
          <a:xfrm>
            <a:off x="5877288" y="4276998"/>
            <a:ext cx="6236516" cy="2057401"/>
            <a:chOff x="5877288" y="4276998"/>
            <a:chExt cx="6236516" cy="2057401"/>
          </a:xfrm>
        </p:grpSpPr>
        <p:pic>
          <p:nvPicPr>
            <p:cNvPr id="16" name="Picture 4" descr="Image result for standing wave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288" y="4276998"/>
              <a:ext cx="6236516" cy="205740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a:stCxn id="16" idx="1"/>
              <a:endCxn id="16" idx="3"/>
            </p:cNvCxnSpPr>
            <p:nvPr/>
          </p:nvCxnSpPr>
          <p:spPr>
            <a:xfrm>
              <a:off x="5877288" y="5305699"/>
              <a:ext cx="623651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65976" y="4745736"/>
              <a:ext cx="0" cy="111556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28012" y="4745736"/>
              <a:ext cx="0" cy="111556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774936" y="4745736"/>
              <a:ext cx="0" cy="111556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352212" y="4745736"/>
              <a:ext cx="0" cy="111556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28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many Nodes &amp; Antinodes</a:t>
            </a:r>
            <a:endParaRPr lang="en-CA" dirty="0"/>
          </a:p>
        </p:txBody>
      </p:sp>
      <p:pic>
        <p:nvPicPr>
          <p:cNvPr id="3074" name="Picture 2" descr="Image result for standing wave 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2" y="2240754"/>
            <a:ext cx="4800600" cy="12787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anding wave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3212" y="4495800"/>
            <a:ext cx="48006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tanding wav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2057400"/>
            <a:ext cx="5789613" cy="1462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094413" y="4495800"/>
            <a:ext cx="5789613" cy="2200275"/>
            <a:chOff x="6094413" y="4495800"/>
            <a:chExt cx="5789613" cy="2200275"/>
          </a:xfrm>
        </p:grpSpPr>
        <p:pic>
          <p:nvPicPr>
            <p:cNvPr id="3084" name="Picture 12" descr="Related imag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4495800"/>
              <a:ext cx="5773511"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4413" y="6477000"/>
              <a:ext cx="5789613" cy="219075"/>
            </a:xfrm>
            <a:prstGeom prst="rect">
              <a:avLst/>
            </a:prstGeom>
            <a:solidFill>
              <a:schemeClr val="tx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CA" dirty="0"/>
            </a:p>
          </p:txBody>
        </p:sp>
      </p:grpSp>
      <p:sp>
        <p:nvSpPr>
          <p:cNvPr id="6" name="TextBox 5"/>
          <p:cNvSpPr txBox="1"/>
          <p:nvPr/>
        </p:nvSpPr>
        <p:spPr>
          <a:xfrm>
            <a:off x="303212" y="1594424"/>
            <a:ext cx="2286000" cy="646331"/>
          </a:xfrm>
          <a:prstGeom prst="rect">
            <a:avLst/>
          </a:prstGeom>
          <a:noFill/>
          <a:ln>
            <a:noFill/>
          </a:ln>
        </p:spPr>
        <p:txBody>
          <a:bodyPr wrap="square" rtlCol="0" anchor="ctr" anchorCtr="0">
            <a:spAutoFit/>
          </a:bodyPr>
          <a:lstStyle/>
          <a:p>
            <a:r>
              <a:rPr lang="en-CA" b="1" dirty="0" smtClean="0">
                <a:solidFill>
                  <a:srgbClr val="FFFF00"/>
                </a:solidFill>
              </a:rPr>
              <a:t>Node: 		3</a:t>
            </a:r>
          </a:p>
          <a:p>
            <a:r>
              <a:rPr lang="en-CA" b="1" dirty="0" smtClean="0">
                <a:solidFill>
                  <a:srgbClr val="FFFF00"/>
                </a:solidFill>
              </a:rPr>
              <a:t>Antinode: 	2</a:t>
            </a:r>
          </a:p>
        </p:txBody>
      </p:sp>
      <p:sp>
        <p:nvSpPr>
          <p:cNvPr id="13" name="TextBox 12"/>
          <p:cNvSpPr txBox="1"/>
          <p:nvPr/>
        </p:nvSpPr>
        <p:spPr>
          <a:xfrm>
            <a:off x="303212" y="3849469"/>
            <a:ext cx="2590800" cy="646331"/>
          </a:xfrm>
          <a:prstGeom prst="rect">
            <a:avLst/>
          </a:prstGeom>
          <a:noFill/>
          <a:ln>
            <a:noFill/>
          </a:ln>
        </p:spPr>
        <p:txBody>
          <a:bodyPr wrap="square" rtlCol="0" anchor="ctr" anchorCtr="0">
            <a:spAutoFit/>
          </a:bodyPr>
          <a:lstStyle/>
          <a:p>
            <a:r>
              <a:rPr lang="en-CA" b="1" dirty="0">
                <a:solidFill>
                  <a:srgbClr val="FFFF00"/>
                </a:solidFill>
              </a:rPr>
              <a:t>Node: 		</a:t>
            </a:r>
            <a:r>
              <a:rPr lang="en-CA" b="1" dirty="0" smtClean="0">
                <a:solidFill>
                  <a:srgbClr val="FFFF00"/>
                </a:solidFill>
              </a:rPr>
              <a:t>5</a:t>
            </a:r>
            <a:endParaRPr lang="en-CA" b="1" dirty="0">
              <a:solidFill>
                <a:srgbClr val="FFFF00"/>
              </a:solidFill>
            </a:endParaRPr>
          </a:p>
          <a:p>
            <a:r>
              <a:rPr lang="en-CA" b="1" dirty="0">
                <a:solidFill>
                  <a:srgbClr val="FFFF00"/>
                </a:solidFill>
              </a:rPr>
              <a:t>Antinode: 	</a:t>
            </a:r>
            <a:r>
              <a:rPr lang="en-CA" b="1" dirty="0" smtClean="0">
                <a:solidFill>
                  <a:srgbClr val="FFFF00"/>
                </a:solidFill>
              </a:rPr>
              <a:t>4</a:t>
            </a:r>
            <a:endParaRPr lang="en-CA" b="1" dirty="0">
              <a:solidFill>
                <a:srgbClr val="FFFF00"/>
              </a:solidFill>
            </a:endParaRPr>
          </a:p>
        </p:txBody>
      </p:sp>
      <p:sp>
        <p:nvSpPr>
          <p:cNvPr id="14" name="TextBox 13"/>
          <p:cNvSpPr txBox="1"/>
          <p:nvPr/>
        </p:nvSpPr>
        <p:spPr>
          <a:xfrm>
            <a:off x="9599612" y="1411069"/>
            <a:ext cx="2286003" cy="646331"/>
          </a:xfrm>
          <a:prstGeom prst="rect">
            <a:avLst/>
          </a:prstGeom>
          <a:noFill/>
          <a:ln>
            <a:noFill/>
          </a:ln>
        </p:spPr>
        <p:txBody>
          <a:bodyPr wrap="square" rtlCol="0" anchor="ctr" anchorCtr="0">
            <a:spAutoFit/>
          </a:bodyPr>
          <a:lstStyle/>
          <a:p>
            <a:r>
              <a:rPr lang="en-CA" b="1" dirty="0">
                <a:solidFill>
                  <a:srgbClr val="FFFF00"/>
                </a:solidFill>
              </a:rPr>
              <a:t>Node: 		</a:t>
            </a:r>
            <a:r>
              <a:rPr lang="en-CA" b="1" dirty="0" smtClean="0">
                <a:solidFill>
                  <a:srgbClr val="FFFF00"/>
                </a:solidFill>
              </a:rPr>
              <a:t>3</a:t>
            </a:r>
            <a:endParaRPr lang="en-CA" b="1" dirty="0">
              <a:solidFill>
                <a:srgbClr val="FFFF00"/>
              </a:solidFill>
            </a:endParaRPr>
          </a:p>
          <a:p>
            <a:r>
              <a:rPr lang="en-CA" b="1" dirty="0">
                <a:solidFill>
                  <a:srgbClr val="FFFF00"/>
                </a:solidFill>
              </a:rPr>
              <a:t>Antinode: 	</a:t>
            </a:r>
            <a:r>
              <a:rPr lang="en-CA" b="1" dirty="0" smtClean="0">
                <a:solidFill>
                  <a:srgbClr val="FFFF00"/>
                </a:solidFill>
              </a:rPr>
              <a:t>4</a:t>
            </a:r>
            <a:endParaRPr lang="en-CA" b="1" dirty="0">
              <a:solidFill>
                <a:srgbClr val="FFFF00"/>
              </a:solidFill>
            </a:endParaRPr>
          </a:p>
        </p:txBody>
      </p:sp>
      <p:sp>
        <p:nvSpPr>
          <p:cNvPr id="15" name="TextBox 14"/>
          <p:cNvSpPr txBox="1"/>
          <p:nvPr/>
        </p:nvSpPr>
        <p:spPr>
          <a:xfrm>
            <a:off x="9599612" y="3896447"/>
            <a:ext cx="2268312" cy="646331"/>
          </a:xfrm>
          <a:prstGeom prst="rect">
            <a:avLst/>
          </a:prstGeom>
          <a:noFill/>
          <a:ln>
            <a:noFill/>
          </a:ln>
        </p:spPr>
        <p:txBody>
          <a:bodyPr wrap="square" rtlCol="0" anchor="ctr" anchorCtr="0">
            <a:spAutoFit/>
          </a:bodyPr>
          <a:lstStyle/>
          <a:p>
            <a:r>
              <a:rPr lang="en-CA" b="1" dirty="0">
                <a:solidFill>
                  <a:srgbClr val="FFFF00"/>
                </a:solidFill>
              </a:rPr>
              <a:t>Node: 		</a:t>
            </a:r>
            <a:r>
              <a:rPr lang="en-CA" b="1" dirty="0" smtClean="0">
                <a:solidFill>
                  <a:srgbClr val="FFFF00"/>
                </a:solidFill>
              </a:rPr>
              <a:t>4</a:t>
            </a:r>
            <a:endParaRPr lang="en-CA" b="1" dirty="0">
              <a:solidFill>
                <a:srgbClr val="FFFF00"/>
              </a:solidFill>
            </a:endParaRPr>
          </a:p>
          <a:p>
            <a:r>
              <a:rPr lang="en-CA" b="1" dirty="0">
                <a:solidFill>
                  <a:srgbClr val="FFFF00"/>
                </a:solidFill>
              </a:rPr>
              <a:t>Antinode: 	</a:t>
            </a:r>
            <a:r>
              <a:rPr lang="en-CA" b="1" dirty="0" smtClean="0">
                <a:solidFill>
                  <a:srgbClr val="FFFF00"/>
                </a:solidFill>
              </a:rPr>
              <a:t>3</a:t>
            </a:r>
            <a:endParaRPr lang="en-CA" b="1" dirty="0">
              <a:solidFill>
                <a:srgbClr val="FFFF00"/>
              </a:solidFill>
            </a:endParaRPr>
          </a:p>
        </p:txBody>
      </p:sp>
    </p:spTree>
    <p:extLst>
      <p:ext uri="{BB962C8B-B14F-4D97-AF65-F5344CB8AC3E}">
        <p14:creationId xmlns:p14="http://schemas.microsoft.com/office/powerpoint/2010/main" val="29326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types of standing waves</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7012" y="4181475"/>
            <a:ext cx="521017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anding wave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16643" y="1901384"/>
            <a:ext cx="4558529"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tanding wav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6035" y="1849828"/>
            <a:ext cx="5111151"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tanding wave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16643" y="3972095"/>
            <a:ext cx="9144363" cy="440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Effect transition="in" filter="fade">
                                      <p:cBhvr>
                                        <p:cTn id="28" dur="1000"/>
                                        <p:tgtEl>
                                          <p:spTgt spid="4104"/>
                                        </p:tgtEl>
                                      </p:cBhvr>
                                    </p:animEffect>
                                    <p:anim calcmode="lin" valueType="num">
                                      <p:cBhvr>
                                        <p:cTn id="29" dur="1000" fill="hold"/>
                                        <p:tgtEl>
                                          <p:spTgt spid="4104"/>
                                        </p:tgtEl>
                                        <p:attrNameLst>
                                          <p:attrName>ppt_x</p:attrName>
                                        </p:attrNameLst>
                                      </p:cBhvr>
                                      <p:tavLst>
                                        <p:tav tm="0">
                                          <p:val>
                                            <p:strVal val="#ppt_x"/>
                                          </p:val>
                                        </p:tav>
                                        <p:tav tm="100000">
                                          <p:val>
                                            <p:strVal val="#ppt_x"/>
                                          </p:val>
                                        </p:tav>
                                      </p:tavLst>
                                    </p:anim>
                                    <p:anim calcmode="lin" valueType="num">
                                      <p:cBhvr>
                                        <p:cTn id="30"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Instruments Use Standing Waves</a:t>
            </a:r>
            <a:endParaRPr lang="en-CA" dirty="0"/>
          </a:p>
        </p:txBody>
      </p:sp>
      <p:sp>
        <p:nvSpPr>
          <p:cNvPr id="3" name="Content Placeholder 2"/>
          <p:cNvSpPr>
            <a:spLocks noGrp="1"/>
          </p:cNvSpPr>
          <p:nvPr>
            <p:ph idx="1"/>
          </p:nvPr>
        </p:nvSpPr>
        <p:spPr>
          <a:xfrm>
            <a:off x="1" y="1905000"/>
            <a:ext cx="6704012" cy="4953000"/>
          </a:xfrm>
        </p:spPr>
        <p:txBody>
          <a:bodyPr/>
          <a:lstStyle/>
          <a:p>
            <a:r>
              <a:rPr lang="en-CA" dirty="0" smtClean="0"/>
              <a:t>The note played by an instrument is related to a standing wave produced in the instrument</a:t>
            </a:r>
          </a:p>
          <a:p>
            <a:pPr lvl="1"/>
            <a:r>
              <a:rPr lang="en-CA" dirty="0" smtClean="0"/>
              <a:t>String for guitars, pianos, violins….</a:t>
            </a:r>
          </a:p>
          <a:p>
            <a:pPr lvl="2"/>
            <a:r>
              <a:rPr lang="en-CA" dirty="0" smtClean="0"/>
              <a:t>The standing wave/pitch can be adjusted by;</a:t>
            </a:r>
          </a:p>
          <a:p>
            <a:pPr lvl="3"/>
            <a:r>
              <a:rPr lang="en-CA" dirty="0" smtClean="0"/>
              <a:t>Density of string</a:t>
            </a:r>
          </a:p>
          <a:p>
            <a:pPr lvl="3"/>
            <a:r>
              <a:rPr lang="en-CA" dirty="0" smtClean="0"/>
              <a:t>Tension in string</a:t>
            </a:r>
          </a:p>
          <a:p>
            <a:pPr lvl="3"/>
            <a:r>
              <a:rPr lang="en-CA" dirty="0" smtClean="0"/>
              <a:t>Length of string</a:t>
            </a:r>
          </a:p>
          <a:p>
            <a:pPr lvl="1"/>
            <a:r>
              <a:rPr lang="en-CA" dirty="0" smtClean="0"/>
              <a:t>Air for trumpets, saxophone, flute….</a:t>
            </a:r>
          </a:p>
          <a:p>
            <a:pPr lvl="2"/>
            <a:r>
              <a:rPr lang="en-CA" dirty="0" smtClean="0"/>
              <a:t>The standing wave/pitch can be adjusted by;</a:t>
            </a:r>
          </a:p>
          <a:p>
            <a:pPr lvl="3"/>
            <a:r>
              <a:rPr lang="en-CA" dirty="0" smtClean="0"/>
              <a:t>Length of tube</a:t>
            </a:r>
          </a:p>
          <a:p>
            <a:pPr lvl="3"/>
            <a:r>
              <a:rPr lang="en-CA" dirty="0" smtClean="0"/>
              <a:t>Open vs. closed end of tube</a:t>
            </a:r>
          </a:p>
          <a:p>
            <a:pPr lvl="3"/>
            <a:r>
              <a:rPr lang="en-CA" dirty="0" smtClean="0"/>
              <a:t>Adjusting source frequency (buzzing of lips)</a:t>
            </a:r>
          </a:p>
          <a:p>
            <a:pPr lvl="3"/>
            <a:endParaRPr lang="en-CA" dirty="0"/>
          </a:p>
        </p:txBody>
      </p:sp>
      <p:pic>
        <p:nvPicPr>
          <p:cNvPr id="5122" name="Picture 2" descr="Image result for tru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254" y="4865377"/>
            <a:ext cx="5742432" cy="199262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gui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236" y="2362200"/>
            <a:ext cx="5738450" cy="229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9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1000"/>
                                        <p:tgtEl>
                                          <p:spTgt spid="5126"/>
                                        </p:tgtEl>
                                      </p:cBhvr>
                                    </p:animEffect>
                                    <p:anim calcmode="lin" valueType="num">
                                      <p:cBhvr>
                                        <p:cTn id="20" dur="1000" fill="hold"/>
                                        <p:tgtEl>
                                          <p:spTgt spid="5126"/>
                                        </p:tgtEl>
                                        <p:attrNameLst>
                                          <p:attrName>ppt_x</p:attrName>
                                        </p:attrNameLst>
                                      </p:cBhvr>
                                      <p:tavLst>
                                        <p:tav tm="0">
                                          <p:val>
                                            <p:strVal val="#ppt_x"/>
                                          </p:val>
                                        </p:tav>
                                        <p:tav tm="100000">
                                          <p:val>
                                            <p:strVal val="#ppt_x"/>
                                          </p:val>
                                        </p:tav>
                                      </p:tavLst>
                                    </p:anim>
                                    <p:anim calcmode="lin" valueType="num">
                                      <p:cBhvr>
                                        <p:cTn id="21"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122"/>
                                        </p:tgtEl>
                                        <p:attrNameLst>
                                          <p:attrName>style.visibility</p:attrName>
                                        </p:attrNameLst>
                                      </p:cBhvr>
                                      <p:to>
                                        <p:strVal val="visible"/>
                                      </p:to>
                                    </p:set>
                                    <p:animEffect transition="in" filter="fade">
                                      <p:cBhvr>
                                        <p:cTn id="61" dur="1000"/>
                                        <p:tgtEl>
                                          <p:spTgt spid="5122"/>
                                        </p:tgtEl>
                                      </p:cBhvr>
                                    </p:animEffect>
                                    <p:anim calcmode="lin" valueType="num">
                                      <p:cBhvr>
                                        <p:cTn id="62" dur="1000" fill="hold"/>
                                        <p:tgtEl>
                                          <p:spTgt spid="5122"/>
                                        </p:tgtEl>
                                        <p:attrNameLst>
                                          <p:attrName>ppt_x</p:attrName>
                                        </p:attrNameLst>
                                      </p:cBhvr>
                                      <p:tavLst>
                                        <p:tav tm="0">
                                          <p:val>
                                            <p:strVal val="#ppt_x"/>
                                          </p:val>
                                        </p:tav>
                                        <p:tav tm="100000">
                                          <p:val>
                                            <p:strVal val="#ppt_x"/>
                                          </p:val>
                                        </p:tav>
                                      </p:tavLst>
                                    </p:anim>
                                    <p:anim calcmode="lin" valueType="num">
                                      <p:cBhvr>
                                        <p:cTn id="6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Effect transition="in" filter="fade">
                                      <p:cBhvr>
                                        <p:cTn id="89" dur="1000"/>
                                        <p:tgtEl>
                                          <p:spTgt spid="3">
                                            <p:txEl>
                                              <p:pRg st="10" end="10"/>
                                            </p:txEl>
                                          </p:spTgt>
                                        </p:tgtEl>
                                      </p:cBhvr>
                                    </p:animEffect>
                                    <p:anim calcmode="lin" valueType="num">
                                      <p:cBhvr>
                                        <p:cTn id="9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 standing wave</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905000"/>
                <a:ext cx="5484812" cy="4114801"/>
              </a:xfrm>
            </p:spPr>
            <p:txBody>
              <a:bodyPr/>
              <a:lstStyle/>
              <a:p>
                <a:r>
                  <a:rPr lang="en-CA" dirty="0" smtClean="0"/>
                  <a:t>Both ends must be fixed</a:t>
                </a:r>
              </a:p>
              <a:p>
                <a:pPr lvl="1"/>
                <a14:m>
                  <m:oMath xmlns:m="http://schemas.openxmlformats.org/officeDocument/2006/math">
                    <m:r>
                      <a:rPr lang="en-CA" sz="2400" i="1" smtClean="0">
                        <a:latin typeface="Cambria Math" panose="02040503050406030204" pitchFamily="18" charset="0"/>
                        <a:ea typeface="Cambria Math" panose="02040503050406030204" pitchFamily="18" charset="0"/>
                      </a:rPr>
                      <m:t>∴</m:t>
                    </m:r>
                  </m:oMath>
                </a14:m>
                <a:r>
                  <a:rPr lang="en-CA" dirty="0" smtClean="0"/>
                  <a:t> Both ends must be nodes</a:t>
                </a:r>
              </a:p>
              <a:p>
                <a:pPr lvl="2"/>
                <a:r>
                  <a:rPr lang="en-CA" dirty="0" smtClean="0"/>
                  <a:t>There will always be one more node than antinode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905000"/>
                <a:ext cx="5484812" cy="4114801"/>
              </a:xfrm>
              <a:blipFill>
                <a:blip r:embed="rId2"/>
                <a:stretch>
                  <a:fillRect l="-1444" t="-2074" r="-1111"/>
                </a:stretch>
              </a:blipFill>
            </p:spPr>
            <p:txBody>
              <a:bodyPr/>
              <a:lstStyle/>
              <a:p>
                <a:r>
                  <a:rPr lang="en-CA">
                    <a:noFill/>
                  </a:rPr>
                  <a:t> </a:t>
                </a:r>
              </a:p>
            </p:txBody>
          </p:sp>
        </mc:Fallback>
      </mc:AlternateContent>
      <p:pic>
        <p:nvPicPr>
          <p:cNvPr id="6146" name="Picture 2" descr="Image result for node 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3810000"/>
            <a:ext cx="11048087" cy="28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String standing wave</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905000"/>
                <a:ext cx="5484812" cy="4114801"/>
              </a:xfrm>
            </p:spPr>
            <p:txBody>
              <a:bodyPr/>
              <a:lstStyle/>
              <a:p>
                <a:r>
                  <a:rPr lang="en-CA" dirty="0" smtClean="0"/>
                  <a:t>Both ends must be fixed</a:t>
                </a:r>
              </a:p>
              <a:p>
                <a:pPr lvl="1"/>
                <a14:m>
                  <m:oMath xmlns:m="http://schemas.openxmlformats.org/officeDocument/2006/math">
                    <m:r>
                      <a:rPr lang="en-CA" sz="2400" i="1" smtClean="0">
                        <a:latin typeface="Cambria Math" panose="02040503050406030204" pitchFamily="18" charset="0"/>
                        <a:ea typeface="Cambria Math" panose="02040503050406030204" pitchFamily="18" charset="0"/>
                      </a:rPr>
                      <m:t>∴</m:t>
                    </m:r>
                  </m:oMath>
                </a14:m>
                <a:r>
                  <a:rPr lang="en-CA" dirty="0" smtClean="0"/>
                  <a:t> Both ends must be nodes</a:t>
                </a:r>
              </a:p>
              <a:p>
                <a:pPr lvl="2"/>
                <a:r>
                  <a:rPr lang="en-CA" dirty="0" smtClean="0"/>
                  <a:t>There will always be one more node than antinode</a:t>
                </a:r>
              </a:p>
              <a:p>
                <a:r>
                  <a:rPr lang="en-CA" dirty="0" smtClean="0">
                    <a:hlinkClick r:id="rId2"/>
                  </a:rPr>
                  <a:t>Applet</a:t>
                </a:r>
                <a:endParaRPr lang="en-C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905000"/>
                <a:ext cx="5484812" cy="4114801"/>
              </a:xfrm>
              <a:blipFill>
                <a:blip r:embed="rId3"/>
                <a:stretch>
                  <a:fillRect l="-1444" t="-2074" r="-1111"/>
                </a:stretch>
              </a:blipFill>
            </p:spPr>
            <p:txBody>
              <a:bodyPr/>
              <a:lstStyle/>
              <a:p>
                <a:r>
                  <a:rPr lang="en-CA">
                    <a:noFill/>
                  </a:rPr>
                  <a:t> </a:t>
                </a:r>
              </a:p>
            </p:txBody>
          </p:sp>
        </mc:Fallback>
      </mc:AlternateContent>
      <p:grpSp>
        <p:nvGrpSpPr>
          <p:cNvPr id="5" name="Group 4"/>
          <p:cNvGrpSpPr/>
          <p:nvPr/>
        </p:nvGrpSpPr>
        <p:grpSpPr>
          <a:xfrm>
            <a:off x="5456261" y="2178641"/>
            <a:ext cx="6810351" cy="4679359"/>
            <a:chOff x="5456261" y="2178641"/>
            <a:chExt cx="6810351" cy="4679359"/>
          </a:xfrm>
        </p:grpSpPr>
        <p:pic>
          <p:nvPicPr>
            <p:cNvPr id="615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61" y="2178641"/>
              <a:ext cx="6248400" cy="4679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1733212" y="2286000"/>
                  <a:ext cx="533400" cy="523220"/>
                </a:xfrm>
                <a:prstGeom prst="rect">
                  <a:avLst/>
                </a:prstGeom>
                <a:noFill/>
                <a:ln>
                  <a:noFill/>
                </a:ln>
              </p:spPr>
              <p:txBody>
                <a:bodyPr wrap="square" rtlCol="0" anchor="ctr" anchorCtr="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𝑓</m:t>
                        </m:r>
                      </m:oMath>
                    </m:oMathPara>
                  </a14:m>
                  <a:endParaRPr lang="en-CA" sz="28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1733212" y="2286000"/>
                  <a:ext cx="533400" cy="523220"/>
                </a:xfrm>
                <a:prstGeom prst="rect">
                  <a:avLst/>
                </a:prstGeom>
                <a:blipFill>
                  <a:blip r:embed="rId5"/>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657012" y="3082861"/>
                  <a:ext cx="533400" cy="523220"/>
                </a:xfrm>
                <a:prstGeom prst="rect">
                  <a:avLst/>
                </a:prstGeom>
                <a:noFill/>
                <a:ln>
                  <a:noFill/>
                </a:ln>
              </p:spPr>
              <p:txBody>
                <a:bodyPr wrap="square" rtlCol="0" anchor="ctr" anchorCtr="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𝑓</m:t>
                        </m:r>
                      </m:oMath>
                    </m:oMathPara>
                  </a14:m>
                  <a:endParaRPr lang="en-CA" sz="2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11657012" y="3082861"/>
                  <a:ext cx="533400" cy="523220"/>
                </a:xfrm>
                <a:prstGeom prst="rect">
                  <a:avLst/>
                </a:prstGeom>
                <a:blipFill>
                  <a:blip r:embed="rId6"/>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649734" y="3962400"/>
                  <a:ext cx="533400" cy="523220"/>
                </a:xfrm>
                <a:prstGeom prst="rect">
                  <a:avLst/>
                </a:prstGeom>
                <a:noFill/>
                <a:ln>
                  <a:noFill/>
                </a:ln>
              </p:spPr>
              <p:txBody>
                <a:bodyPr wrap="square" rtlCol="0" anchor="ctr" anchorCtr="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𝑓</m:t>
                        </m:r>
                      </m:oMath>
                    </m:oMathPara>
                  </a14:m>
                  <a:endParaRPr lang="en-CA" sz="28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1649734" y="3962400"/>
                  <a:ext cx="533400" cy="523220"/>
                </a:xfrm>
                <a:prstGeom prst="rect">
                  <a:avLst/>
                </a:prstGeom>
                <a:blipFill>
                  <a:blip r:embed="rId7"/>
                  <a:stretch>
                    <a:fillRect/>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643372" y="5148590"/>
                  <a:ext cx="533400" cy="523220"/>
                </a:xfrm>
                <a:prstGeom prst="rect">
                  <a:avLst/>
                </a:prstGeom>
                <a:noFill/>
                <a:ln>
                  <a:noFill/>
                </a:ln>
              </p:spPr>
              <p:txBody>
                <a:bodyPr wrap="square" rtlCol="0" anchor="ctr" anchorCtr="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4</m:t>
                        </m:r>
                        <m:r>
                          <a:rPr lang="en-US" sz="2800" b="0" i="1" smtClean="0">
                            <a:latin typeface="Cambria Math" panose="02040503050406030204" pitchFamily="18" charset="0"/>
                          </a:rPr>
                          <m:t>𝑓</m:t>
                        </m:r>
                      </m:oMath>
                    </m:oMathPara>
                  </a14:m>
                  <a:endParaRPr lang="en-CA" sz="28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1643372" y="5148590"/>
                  <a:ext cx="533400" cy="523220"/>
                </a:xfrm>
                <a:prstGeom prst="rect">
                  <a:avLst/>
                </a:prstGeom>
                <a:blipFill>
                  <a:blip r:embed="rId8"/>
                  <a:stretch>
                    <a:fillRect/>
                  </a:stretch>
                </a:blipFill>
                <a:ln>
                  <a:noFill/>
                </a:ln>
              </p:spPr>
              <p:txBody>
                <a:bodyPr/>
                <a:lstStyle/>
                <a:p>
                  <a:r>
                    <a:rPr lang="en-CA">
                      <a:noFill/>
                    </a:rPr>
                    <a:t> </a:t>
                  </a:r>
                </a:p>
              </p:txBody>
            </p:sp>
          </mc:Fallback>
        </mc:AlternateContent>
      </p:grpSp>
    </p:spTree>
    <p:extLst>
      <p:ext uri="{BB962C8B-B14F-4D97-AF65-F5344CB8AC3E}">
        <p14:creationId xmlns:p14="http://schemas.microsoft.com/office/powerpoint/2010/main" val="410074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http://purl.org/dc/elements/1.1/"/>
    <ds:schemaRef ds:uri="a4f35948-e619-41b3-aa29-22878b09cfd2"/>
    <ds:schemaRef ds:uri="http://schemas.openxmlformats.org/package/2006/metadata/core-properties"/>
    <ds:schemaRef ds:uri="http://www.w3.org/XML/1998/namespace"/>
    <ds:schemaRef ds:uri="40262f94-9f35-4ac3-9a90-690165a166b7"/>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1493</TotalTime>
  <Words>614</Words>
  <Application>Microsoft Office PowerPoint</Application>
  <PresentationFormat>Custom</PresentationFormat>
  <Paragraphs>102</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Cambria Math</vt:lpstr>
      <vt:lpstr>Century Gothic</vt:lpstr>
      <vt:lpstr>Wingdings</vt:lpstr>
      <vt:lpstr>Blue atom design template</vt:lpstr>
      <vt:lpstr>Standing Waves</vt:lpstr>
      <vt:lpstr>Definition</vt:lpstr>
      <vt:lpstr>Superposition/Interference</vt:lpstr>
      <vt:lpstr>Parts of a Standing wave</vt:lpstr>
      <vt:lpstr>How many Nodes &amp; Antinodes</vt:lpstr>
      <vt:lpstr>Other types of standing waves</vt:lpstr>
      <vt:lpstr>Instruments Use Standing Waves</vt:lpstr>
      <vt:lpstr>String standing wave</vt:lpstr>
      <vt:lpstr>String standing wave</vt:lpstr>
      <vt:lpstr>Tube Standing Waves</vt:lpstr>
      <vt:lpstr>Tube Standing Waves</vt:lpstr>
      <vt:lpstr>Tube Standing Waves</vt:lpstr>
      <vt:lpstr>Standing Wave Equation</vt:lpstr>
      <vt:lpstr>Standing Wave Equation</vt:lpstr>
      <vt:lpstr>Standing Wave Equation</vt:lpstr>
      <vt:lpstr>Standing Wave Equation</vt:lpstr>
      <vt:lpstr>Standing Wave Equation</vt:lpstr>
      <vt:lpstr>PowerPoint Presentation</vt:lpstr>
      <vt:lpstr>Standing wave Disaster</vt:lpstr>
    </vt:vector>
  </TitlesOfParts>
  <Company>Border Land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Waves</dc:title>
  <dc:creator>Trevor Stoesz</dc:creator>
  <cp:lastModifiedBy>Trevor Stoesz</cp:lastModifiedBy>
  <cp:revision>31</cp:revision>
  <dcterms:created xsi:type="dcterms:W3CDTF">2018-01-10T20:49:51Z</dcterms:created>
  <dcterms:modified xsi:type="dcterms:W3CDTF">2018-01-12T19:05:30Z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