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388B5E-CF43-400D-85A3-AFA18BE0E896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16B2A9-6234-48D2-A3AA-49F5D1898C8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 Overview</a:t>
            </a:r>
            <a:br>
              <a:rPr lang="en-US" dirty="0" smtClean="0"/>
            </a:br>
            <a:r>
              <a:rPr lang="en-US" b="1" dirty="0" smtClean="0"/>
              <a:t>THE CELL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10-12 minutes to complete the concept overview</a:t>
            </a:r>
          </a:p>
          <a:p>
            <a:pPr lvl="1"/>
            <a:r>
              <a:rPr lang="en-US" dirty="0" smtClean="0"/>
              <a:t>The Cell is the concept or word you are 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7772400" cy="4572000"/>
          </a:xfrm>
        </p:spPr>
        <p:txBody>
          <a:bodyPr/>
          <a:lstStyle/>
          <a:p>
            <a:r>
              <a:rPr lang="en-US" b="1" u="sng" dirty="0" smtClean="0"/>
              <a:t>Cell:</a:t>
            </a:r>
            <a:r>
              <a:rPr lang="en-US" dirty="0" smtClean="0"/>
              <a:t> The smallest living unit</a:t>
            </a:r>
          </a:p>
          <a:p>
            <a:r>
              <a:rPr lang="en-US" dirty="0" smtClean="0"/>
              <a:t>5 Kingdoms of life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/>
              <a:t>Plant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/>
              <a:t>Animal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/>
              <a:t>Fungi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err="1" smtClean="0"/>
              <a:t>Monera</a:t>
            </a:r>
            <a:r>
              <a:rPr lang="en-US" dirty="0" smtClean="0"/>
              <a:t> (Bacteria)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/>
              <a:t>Protista (Algae)</a:t>
            </a:r>
          </a:p>
          <a:p>
            <a:pPr marL="484632" indent="-457200"/>
            <a:r>
              <a:rPr lang="en-US" dirty="0" smtClean="0"/>
              <a:t>Two criteria to be living: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/>
              <a:t>Must take in and use energy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/>
              <a:t>Be able to reproduce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2073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06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cells reproduce?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9290"/>
            <a:ext cx="7620000" cy="4389120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They die (need to be replaced)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No energy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Old age (“Programed” to die at a particular time)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Lack of nutrients (Ex. Oxygen)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/>
              <a:t>Damaged (Ex. Cut, burn)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Damage to body (Repair)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Growth of individual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133850"/>
            <a:ext cx="39370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Parts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52400" y="1905000"/>
            <a:ext cx="5410200" cy="43434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45000">
                <a:schemeClr val="accent2"/>
              </a:gs>
              <a:gs pos="8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09800" y="3200400"/>
            <a:ext cx="2667000" cy="26670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638480" y="3614738"/>
            <a:ext cx="1738983" cy="1554480"/>
            <a:chOff x="2638480" y="3614738"/>
            <a:chExt cx="1738983" cy="1554480"/>
          </a:xfrm>
        </p:grpSpPr>
        <p:sp>
          <p:nvSpPr>
            <p:cNvPr id="24" name="Freeform 23"/>
            <p:cNvSpPr/>
            <p:nvPr/>
          </p:nvSpPr>
          <p:spPr>
            <a:xfrm>
              <a:off x="2638480" y="3614738"/>
              <a:ext cx="314270" cy="1554480"/>
            </a:xfrm>
            <a:custGeom>
              <a:avLst/>
              <a:gdLst>
                <a:gd name="connsiteX0" fmla="*/ 314270 w 314270"/>
                <a:gd name="connsiteY0" fmla="*/ 0 h 1357312"/>
                <a:gd name="connsiteX1" fmla="*/ 9470 w 314270"/>
                <a:gd name="connsiteY1" fmla="*/ 361950 h 1357312"/>
                <a:gd name="connsiteX2" fmla="*/ 71383 w 314270"/>
                <a:gd name="connsiteY2" fmla="*/ 1047750 h 1357312"/>
                <a:gd name="connsiteX3" fmla="*/ 9470 w 314270"/>
                <a:gd name="connsiteY3" fmla="*/ 1357312 h 135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270" h="1357312">
                  <a:moveTo>
                    <a:pt x="314270" y="0"/>
                  </a:moveTo>
                  <a:cubicBezTo>
                    <a:pt x="182110" y="93662"/>
                    <a:pt x="49951" y="187325"/>
                    <a:pt x="9470" y="361950"/>
                  </a:cubicBezTo>
                  <a:cubicBezTo>
                    <a:pt x="-31011" y="536575"/>
                    <a:pt x="71383" y="881856"/>
                    <a:pt x="71383" y="1047750"/>
                  </a:cubicBezTo>
                  <a:cubicBezTo>
                    <a:pt x="71383" y="1213644"/>
                    <a:pt x="9470" y="1357312"/>
                    <a:pt x="9470" y="1357312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172675" y="3654624"/>
              <a:ext cx="204788" cy="452437"/>
            </a:xfrm>
            <a:custGeom>
              <a:avLst/>
              <a:gdLst>
                <a:gd name="connsiteX0" fmla="*/ 0 w 204788"/>
                <a:gd name="connsiteY0" fmla="*/ 0 h 452437"/>
                <a:gd name="connsiteX1" fmla="*/ 195263 w 204788"/>
                <a:gd name="connsiteY1" fmla="*/ 100012 h 452437"/>
                <a:gd name="connsiteX2" fmla="*/ 133350 w 204788"/>
                <a:gd name="connsiteY2" fmla="*/ 385762 h 452437"/>
                <a:gd name="connsiteX3" fmla="*/ 204788 w 204788"/>
                <a:gd name="connsiteY3" fmla="*/ 452437 h 452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788" h="452437">
                  <a:moveTo>
                    <a:pt x="0" y="0"/>
                  </a:moveTo>
                  <a:cubicBezTo>
                    <a:pt x="86519" y="17859"/>
                    <a:pt x="173038" y="35718"/>
                    <a:pt x="195263" y="100012"/>
                  </a:cubicBezTo>
                  <a:cubicBezTo>
                    <a:pt x="217488" y="164306"/>
                    <a:pt x="131763" y="327025"/>
                    <a:pt x="133350" y="385762"/>
                  </a:cubicBezTo>
                  <a:cubicBezTo>
                    <a:pt x="134937" y="444499"/>
                    <a:pt x="204788" y="452437"/>
                    <a:pt x="204788" y="452437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108741" y="4547758"/>
            <a:ext cx="1554480" cy="1131048"/>
            <a:chOff x="3108741" y="4547758"/>
            <a:chExt cx="1554480" cy="1131048"/>
          </a:xfrm>
        </p:grpSpPr>
        <p:sp>
          <p:nvSpPr>
            <p:cNvPr id="27" name="Freeform 26"/>
            <p:cNvSpPr/>
            <p:nvPr/>
          </p:nvSpPr>
          <p:spPr>
            <a:xfrm rot="7577695">
              <a:off x="3786074" y="3870425"/>
              <a:ext cx="199814" cy="1554480"/>
            </a:xfrm>
            <a:custGeom>
              <a:avLst/>
              <a:gdLst>
                <a:gd name="connsiteX0" fmla="*/ 80629 w 199814"/>
                <a:gd name="connsiteY0" fmla="*/ 0 h 1533525"/>
                <a:gd name="connsiteX1" fmla="*/ 199692 w 199814"/>
                <a:gd name="connsiteY1" fmla="*/ 180975 h 1533525"/>
                <a:gd name="connsiteX2" fmla="*/ 104442 w 199814"/>
                <a:gd name="connsiteY2" fmla="*/ 414338 h 1533525"/>
                <a:gd name="connsiteX3" fmla="*/ 166354 w 199814"/>
                <a:gd name="connsiteY3" fmla="*/ 814388 h 1533525"/>
                <a:gd name="connsiteX4" fmla="*/ 4429 w 199814"/>
                <a:gd name="connsiteY4" fmla="*/ 1252538 h 1533525"/>
                <a:gd name="connsiteX5" fmla="*/ 61579 w 199814"/>
                <a:gd name="connsiteY5" fmla="*/ 1533525 h 1533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9814" h="1533525">
                  <a:moveTo>
                    <a:pt x="80629" y="0"/>
                  </a:moveTo>
                  <a:cubicBezTo>
                    <a:pt x="138176" y="55959"/>
                    <a:pt x="195723" y="111919"/>
                    <a:pt x="199692" y="180975"/>
                  </a:cubicBezTo>
                  <a:cubicBezTo>
                    <a:pt x="203661" y="250031"/>
                    <a:pt x="109998" y="308769"/>
                    <a:pt x="104442" y="414338"/>
                  </a:cubicBezTo>
                  <a:cubicBezTo>
                    <a:pt x="98886" y="519907"/>
                    <a:pt x="183023" y="674688"/>
                    <a:pt x="166354" y="814388"/>
                  </a:cubicBezTo>
                  <a:cubicBezTo>
                    <a:pt x="149685" y="954088"/>
                    <a:pt x="21891" y="1132682"/>
                    <a:pt x="4429" y="1252538"/>
                  </a:cubicBezTo>
                  <a:cubicBezTo>
                    <a:pt x="-13034" y="1372394"/>
                    <a:pt x="24272" y="1452959"/>
                    <a:pt x="61579" y="1533525"/>
                  </a:cubicBezTo>
                </a:path>
              </a:pathLst>
            </a:custGeom>
            <a:noFill/>
            <a:ln w="508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093005" y="5188269"/>
              <a:ext cx="95353" cy="490537"/>
            </a:xfrm>
            <a:custGeom>
              <a:avLst/>
              <a:gdLst>
                <a:gd name="connsiteX0" fmla="*/ 0 w 95353"/>
                <a:gd name="connsiteY0" fmla="*/ 490537 h 490537"/>
                <a:gd name="connsiteX1" fmla="*/ 95250 w 95353"/>
                <a:gd name="connsiteY1" fmla="*/ 333375 h 490537"/>
                <a:gd name="connsiteX2" fmla="*/ 19050 w 95353"/>
                <a:gd name="connsiteY2" fmla="*/ 190500 h 490537"/>
                <a:gd name="connsiteX3" fmla="*/ 42863 w 95353"/>
                <a:gd name="connsiteY3" fmla="*/ 0 h 490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353" h="490537">
                  <a:moveTo>
                    <a:pt x="0" y="490537"/>
                  </a:moveTo>
                  <a:cubicBezTo>
                    <a:pt x="46037" y="436959"/>
                    <a:pt x="92075" y="383381"/>
                    <a:pt x="95250" y="333375"/>
                  </a:cubicBezTo>
                  <a:cubicBezTo>
                    <a:pt x="98425" y="283369"/>
                    <a:pt x="27781" y="246062"/>
                    <a:pt x="19050" y="190500"/>
                  </a:cubicBezTo>
                  <a:cubicBezTo>
                    <a:pt x="10319" y="134937"/>
                    <a:pt x="26591" y="67468"/>
                    <a:pt x="42863" y="0"/>
                  </a:cubicBezTo>
                </a:path>
              </a:pathLst>
            </a:custGeom>
            <a:noFill/>
            <a:ln w="508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105400" y="2133600"/>
            <a:ext cx="2971800" cy="685800"/>
            <a:chOff x="5105400" y="2133600"/>
            <a:chExt cx="2971800" cy="685800"/>
          </a:xfrm>
        </p:grpSpPr>
        <p:sp>
          <p:nvSpPr>
            <p:cNvPr id="30" name="TextBox 29"/>
            <p:cNvSpPr txBox="1"/>
            <p:nvPr/>
          </p:nvSpPr>
          <p:spPr>
            <a:xfrm>
              <a:off x="6019800" y="2133600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Cell Membrane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cxnSp>
          <p:nvCxnSpPr>
            <p:cNvPr id="31" name="Straight Arrow Connector 30"/>
            <p:cNvCxnSpPr>
              <a:stCxn id="30" idx="1"/>
            </p:cNvCxnSpPr>
            <p:nvPr/>
          </p:nvCxnSpPr>
          <p:spPr>
            <a:xfrm flipH="1">
              <a:off x="5105400" y="2333655"/>
              <a:ext cx="914400" cy="485745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346636" y="3435489"/>
            <a:ext cx="4797364" cy="441975"/>
            <a:chOff x="3657373" y="2133600"/>
            <a:chExt cx="4797364" cy="441975"/>
          </a:xfrm>
        </p:grpSpPr>
        <p:sp>
          <p:nvSpPr>
            <p:cNvPr id="33" name="TextBox 32"/>
            <p:cNvSpPr txBox="1"/>
            <p:nvPr/>
          </p:nvSpPr>
          <p:spPr>
            <a:xfrm>
              <a:off x="5101937" y="2133600"/>
              <a:ext cx="335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Chromosomes (4 in this pic)</a:t>
              </a:r>
            </a:p>
          </p:txBody>
        </p:sp>
        <p:cxnSp>
          <p:nvCxnSpPr>
            <p:cNvPr id="34" name="Straight Arrow Connector 33"/>
            <p:cNvCxnSpPr>
              <a:stCxn id="33" idx="1"/>
            </p:cNvCxnSpPr>
            <p:nvPr/>
          </p:nvCxnSpPr>
          <p:spPr>
            <a:xfrm flipH="1">
              <a:off x="3657373" y="2333655"/>
              <a:ext cx="1444564" cy="2419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876800" y="4533900"/>
            <a:ext cx="3657600" cy="432474"/>
            <a:chOff x="4419600" y="2101236"/>
            <a:chExt cx="3657600" cy="432474"/>
          </a:xfrm>
        </p:grpSpPr>
        <p:sp>
          <p:nvSpPr>
            <p:cNvPr id="36" name="TextBox 35"/>
            <p:cNvSpPr txBox="1"/>
            <p:nvPr/>
          </p:nvSpPr>
          <p:spPr>
            <a:xfrm>
              <a:off x="5562600" y="2133600"/>
              <a:ext cx="2514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</a:rPr>
                <a:t>Nucleus 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36" idx="1"/>
            </p:cNvCxnSpPr>
            <p:nvPr/>
          </p:nvCxnSpPr>
          <p:spPr>
            <a:xfrm flipH="1" flipV="1">
              <a:off x="4419600" y="2101236"/>
              <a:ext cx="1143000" cy="232419"/>
            </a:xfrm>
            <a:prstGeom prst="straightConnector1">
              <a:avLst/>
            </a:prstGeom>
            <a:ln w="2540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5448300" y="5534561"/>
            <a:ext cx="37026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Different </a:t>
            </a:r>
            <a:r>
              <a:rPr lang="en-US" sz="2000" dirty="0">
                <a:solidFill>
                  <a:srgbClr val="FFFF00"/>
                </a:solidFill>
              </a:rPr>
              <a:t>Species have different # of chromosomes. Humans have 46 chromosomes in each body </a:t>
            </a:r>
            <a:r>
              <a:rPr lang="en-US" sz="2000" dirty="0" smtClean="0">
                <a:solidFill>
                  <a:srgbClr val="FFFF00"/>
                </a:solidFill>
              </a:rPr>
              <a:t>cell.</a:t>
            </a:r>
            <a:endParaRPr lang="en-US" sz="2000" dirty="0">
              <a:solidFill>
                <a:srgbClr val="FFFF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88358" y="3719085"/>
            <a:ext cx="4955642" cy="1686650"/>
            <a:chOff x="4188358" y="3719085"/>
            <a:chExt cx="4955642" cy="1686650"/>
          </a:xfrm>
        </p:grpSpPr>
        <p:sp>
          <p:nvSpPr>
            <p:cNvPr id="41" name="TextBox 40"/>
            <p:cNvSpPr txBox="1"/>
            <p:nvPr/>
          </p:nvSpPr>
          <p:spPr>
            <a:xfrm>
              <a:off x="5574722" y="3719085"/>
              <a:ext cx="356927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00"/>
                  </a:solidFill>
                </a:rPr>
                <a:t>Chromosomes that are the same length are a </a:t>
              </a:r>
              <a:r>
                <a:rPr lang="en-US" sz="2000" b="1" u="sng" dirty="0" smtClean="0">
                  <a:solidFill>
                    <a:srgbClr val="FFFF00"/>
                  </a:solidFill>
                </a:rPr>
                <a:t>Homologous Pair. </a:t>
              </a:r>
              <a:r>
                <a:rPr lang="en-US" sz="2000" dirty="0" smtClean="0">
                  <a:solidFill>
                    <a:srgbClr val="FFFF00"/>
                  </a:solidFill>
                </a:rPr>
                <a:t>Each chromosome in the pair holds similar information</a:t>
              </a:r>
              <a:endParaRPr lang="en-US" sz="2000" b="1" u="sng" dirty="0">
                <a:solidFill>
                  <a:srgbClr val="FFFF00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4377463" y="4076700"/>
              <a:ext cx="1185137" cy="242549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41" idx="1"/>
            </p:cNvCxnSpPr>
            <p:nvPr/>
          </p:nvCxnSpPr>
          <p:spPr>
            <a:xfrm flipH="1">
              <a:off x="4188358" y="4534693"/>
              <a:ext cx="1386364" cy="871042"/>
            </a:xfrm>
            <a:prstGeom prst="straightConnector1">
              <a:avLst/>
            </a:prstGeom>
            <a:ln w="254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700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161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Reproduction</vt:lpstr>
      <vt:lpstr>Concept Overview THE CELL</vt:lpstr>
      <vt:lpstr>THE CELL</vt:lpstr>
      <vt:lpstr>Why do cells reproduce?</vt:lpstr>
      <vt:lpstr>Cell Parts</vt:lpstr>
    </vt:vector>
  </TitlesOfParts>
  <Company>Border Land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Reproduction</dc:title>
  <dc:creator>Trevor Stoesz</dc:creator>
  <cp:lastModifiedBy>Trevor Stoesz</cp:lastModifiedBy>
  <cp:revision>6</cp:revision>
  <dcterms:created xsi:type="dcterms:W3CDTF">2014-04-29T20:26:26Z</dcterms:created>
  <dcterms:modified xsi:type="dcterms:W3CDTF">2015-03-18T18:23:10Z</dcterms:modified>
</cp:coreProperties>
</file>