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77" r:id="rId11"/>
    <p:sldId id="265" r:id="rId12"/>
    <p:sldId id="266" r:id="rId13"/>
    <p:sldId id="268" r:id="rId14"/>
    <p:sldId id="278" r:id="rId15"/>
    <p:sldId id="267" r:id="rId16"/>
    <p:sldId id="280" r:id="rId17"/>
    <p:sldId id="269" r:id="rId18"/>
    <p:sldId id="270" r:id="rId19"/>
    <p:sldId id="272" r:id="rId20"/>
    <p:sldId id="271" r:id="rId21"/>
    <p:sldId id="273" r:id="rId22"/>
    <p:sldId id="274" r:id="rId23"/>
    <p:sldId id="275" r:id="rId24"/>
    <p:sldId id="281" r:id="rId25"/>
    <p:sldId id="282" r:id="rId26"/>
    <p:sldId id="284" r:id="rId27"/>
    <p:sldId id="286" r:id="rId28"/>
    <p:sldId id="287" r:id="rId29"/>
    <p:sldId id="288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678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C3B9-0A5A-40E6-993E-F96424FFD57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1DF6-4334-42F8-9726-513F608587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C3B9-0A5A-40E6-993E-F96424FFD57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1DF6-4334-42F8-9726-513F60858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C3B9-0A5A-40E6-993E-F96424FFD57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1DF6-4334-42F8-9726-513F60858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C3B9-0A5A-40E6-993E-F96424FFD57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1DF6-4334-42F8-9726-513F60858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C3B9-0A5A-40E6-993E-F96424FFD57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1DF6-4334-42F8-9726-513F608587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C3B9-0A5A-40E6-993E-F96424FFD57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1DF6-4334-42F8-9726-513F60858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C3B9-0A5A-40E6-993E-F96424FFD57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1DF6-4334-42F8-9726-513F60858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C3B9-0A5A-40E6-993E-F96424FFD57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1DF6-4334-42F8-9726-513F60858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C3B9-0A5A-40E6-993E-F96424FFD57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1DF6-4334-42F8-9726-513F60858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C3B9-0A5A-40E6-993E-F96424FFD57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1DF6-4334-42F8-9726-513F60858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C3B9-0A5A-40E6-993E-F96424FFD57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191DF6-4334-42F8-9726-513F608587F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19C3B9-0A5A-40E6-993E-F96424FFD570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191DF6-4334-42F8-9726-513F608587F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Chemical Naming and Formulas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Nomenclature</a:t>
            </a:r>
          </a:p>
        </p:txBody>
      </p:sp>
    </p:spTree>
    <p:extLst>
      <p:ext uri="{BB962C8B-B14F-4D97-AF65-F5344CB8AC3E}">
        <p14:creationId xmlns:p14="http://schemas.microsoft.com/office/powerpoint/2010/main" val="2496111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Covalent Naming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/>
          <a:lstStyle/>
          <a:p>
            <a:r>
              <a:rPr lang="en-US" dirty="0"/>
              <a:t>Name the following</a:t>
            </a:r>
          </a:p>
          <a:p>
            <a:pPr lvl="1"/>
            <a:r>
              <a:rPr lang="en-US" dirty="0"/>
              <a:t>CO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CO</a:t>
            </a:r>
          </a:p>
          <a:p>
            <a:pPr lvl="1"/>
            <a:r>
              <a:rPr lang="en-US" dirty="0"/>
              <a:t>CCl</a:t>
            </a:r>
            <a:r>
              <a:rPr lang="en-US" baseline="-25000" dirty="0"/>
              <a:t>4</a:t>
            </a:r>
          </a:p>
          <a:p>
            <a:pPr lvl="1"/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4</a:t>
            </a:r>
          </a:p>
          <a:p>
            <a:pPr lvl="1"/>
            <a:r>
              <a:rPr lang="en-US" dirty="0"/>
              <a:t>SF</a:t>
            </a:r>
            <a:r>
              <a:rPr lang="en-US" baseline="-25000" dirty="0"/>
              <a:t>6</a:t>
            </a:r>
          </a:p>
          <a:p>
            <a:pPr lvl="1"/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Cl</a:t>
            </a:r>
            <a:r>
              <a:rPr lang="en-US" baseline="-25000" dirty="0"/>
              <a:t>5</a:t>
            </a:r>
          </a:p>
          <a:p>
            <a:pPr lvl="1"/>
            <a:r>
              <a:rPr lang="en-US" dirty="0"/>
              <a:t>PI</a:t>
            </a:r>
            <a:r>
              <a:rPr lang="en-US" baseline="-25000" dirty="0"/>
              <a:t>3</a:t>
            </a:r>
          </a:p>
          <a:p>
            <a:pPr lvl="1"/>
            <a:r>
              <a:rPr lang="en-US" dirty="0"/>
              <a:t>P</a:t>
            </a:r>
            <a:r>
              <a:rPr lang="en-US" baseline="-25000" dirty="0"/>
              <a:t>5</a:t>
            </a:r>
            <a:r>
              <a:rPr lang="en-US" dirty="0"/>
              <a:t>Cl</a:t>
            </a:r>
            <a:r>
              <a:rPr lang="en-US" baseline="-25000" dirty="0"/>
              <a:t>8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09800" y="2525712"/>
            <a:ext cx="281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dirty="0"/>
              <a:t>Carbon dioxide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09800" y="2982912"/>
            <a:ext cx="2667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dirty="0"/>
              <a:t>Carbon monoxide</a:t>
            </a:r>
            <a:endParaRPr lang="en-US" baseline="-250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9800" y="3363912"/>
            <a:ext cx="2667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/>
              <a:t>Carbon tetrachloride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09800" y="3821112"/>
            <a:ext cx="297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dirty="0" err="1"/>
              <a:t>Dinitrogen</a:t>
            </a:r>
            <a:r>
              <a:rPr lang="en-US" dirty="0"/>
              <a:t> </a:t>
            </a:r>
            <a:r>
              <a:rPr lang="en-US" dirty="0" err="1"/>
              <a:t>tetraoxide</a:t>
            </a:r>
            <a:endParaRPr lang="en-US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09800" y="4202112"/>
            <a:ext cx="243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dirty="0"/>
              <a:t>Sulfur hexafluoride</a:t>
            </a:r>
            <a:endParaRPr lang="en-US" baseline="-250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09800" y="4659312"/>
            <a:ext cx="3581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dirty="0" err="1"/>
              <a:t>Diphosphorus</a:t>
            </a:r>
            <a:r>
              <a:rPr lang="en-US" dirty="0"/>
              <a:t> </a:t>
            </a:r>
            <a:r>
              <a:rPr lang="en-US" dirty="0" err="1"/>
              <a:t>pentachloride</a:t>
            </a:r>
            <a:endParaRPr lang="en-US" baseline="-25000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09800" y="5105400"/>
            <a:ext cx="281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dirty="0"/>
              <a:t>Phosphorus </a:t>
            </a:r>
            <a:r>
              <a:rPr lang="en-US" dirty="0" err="1"/>
              <a:t>triodide</a:t>
            </a:r>
            <a:endParaRPr lang="en-US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95286" y="5562600"/>
            <a:ext cx="365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dirty="0" err="1"/>
              <a:t>Pentaphosphorus</a:t>
            </a:r>
            <a:r>
              <a:rPr lang="en-US" dirty="0"/>
              <a:t> </a:t>
            </a:r>
            <a:r>
              <a:rPr lang="en-US" dirty="0" err="1"/>
              <a:t>octachloride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94341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Covalent formula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686800" cy="4389120"/>
          </a:xfrm>
        </p:spPr>
        <p:txBody>
          <a:bodyPr/>
          <a:lstStyle/>
          <a:p>
            <a:r>
              <a:rPr lang="en-US" dirty="0"/>
              <a:t>Writing the formula is backwards from writing the name</a:t>
            </a:r>
          </a:p>
          <a:p>
            <a:r>
              <a:rPr lang="en-US" dirty="0"/>
              <a:t>Rules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the element symbol for the elements – in order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the number that corresponds to the prefix for each element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number 1 is never added</a:t>
            </a:r>
          </a:p>
        </p:txBody>
      </p:sp>
    </p:spTree>
    <p:extLst>
      <p:ext uri="{BB962C8B-B14F-4D97-AF65-F5344CB8AC3E}">
        <p14:creationId xmlns:p14="http://schemas.microsoft.com/office/powerpoint/2010/main" val="326816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Covalent formula writing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1:</a:t>
            </a:r>
          </a:p>
          <a:p>
            <a:pPr marL="0" indent="0">
              <a:buNone/>
            </a:pPr>
            <a:r>
              <a:rPr lang="en-US" dirty="0"/>
              <a:t>	Question: Is this 2 non-metals?</a:t>
            </a:r>
          </a:p>
          <a:p>
            <a:pPr marL="0" indent="0" algn="ctr">
              <a:buNone/>
            </a:pPr>
            <a:r>
              <a:rPr lang="en-US" dirty="0"/>
              <a:t>Silicon tetrachloride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67150" y="3731881"/>
            <a:ext cx="476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7398" y="3736890"/>
            <a:ext cx="476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Cl</a:t>
            </a:r>
            <a:endParaRPr lang="en-US" sz="2400" dirty="0"/>
          </a:p>
        </p:txBody>
      </p:sp>
      <p:cxnSp>
        <p:nvCxnSpPr>
          <p:cNvPr id="7" name="Straight Arrow Connector 6"/>
          <p:cNvCxnSpPr>
            <a:endCxn id="4" idx="0"/>
          </p:cNvCxnSpPr>
          <p:nvPr/>
        </p:nvCxnSpPr>
        <p:spPr>
          <a:xfrm>
            <a:off x="3867150" y="3352800"/>
            <a:ext cx="238125" cy="379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5" idx="0"/>
          </p:cNvCxnSpPr>
          <p:nvPr/>
        </p:nvCxnSpPr>
        <p:spPr>
          <a:xfrm flipH="1">
            <a:off x="4355523" y="3352800"/>
            <a:ext cx="826077" cy="3840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6864" y="4299924"/>
            <a:ext cx="36576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Silicon: No prefix =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53000" y="4291084"/>
            <a:ext cx="36576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Chlorine: Tetra = 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00550" y="3897868"/>
            <a:ext cx="47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84F780B-0E18-4574-8F2E-E045354758F5}"/>
              </a:ext>
            </a:extLst>
          </p:cNvPr>
          <p:cNvCxnSpPr/>
          <p:nvPr/>
        </p:nvCxnSpPr>
        <p:spPr>
          <a:xfrm>
            <a:off x="3124200" y="3276600"/>
            <a:ext cx="981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D21D5DE-E988-40AA-8EEC-2035CD9816D6}"/>
              </a:ext>
            </a:extLst>
          </p:cNvPr>
          <p:cNvCxnSpPr>
            <a:cxnSpLocks/>
          </p:cNvCxnSpPr>
          <p:nvPr/>
        </p:nvCxnSpPr>
        <p:spPr>
          <a:xfrm>
            <a:off x="4876800" y="32766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292517B4-CBAD-479F-8E95-83E2164BF219}"/>
              </a:ext>
            </a:extLst>
          </p:cNvPr>
          <p:cNvSpPr/>
          <p:nvPr/>
        </p:nvSpPr>
        <p:spPr>
          <a:xfrm>
            <a:off x="4117398" y="2971800"/>
            <a:ext cx="759402" cy="2926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BC772B-E61D-47AB-B897-4B0986E9B224}"/>
              </a:ext>
            </a:extLst>
          </p:cNvPr>
          <p:cNvSpPr txBox="1"/>
          <p:nvPr/>
        </p:nvSpPr>
        <p:spPr>
          <a:xfrm>
            <a:off x="6019800" y="2483605"/>
            <a:ext cx="19939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YES </a:t>
            </a:r>
            <a:r>
              <a:rPr lang="en-CA" dirty="0">
                <a:solidFill>
                  <a:srgbClr val="FF0000"/>
                </a:solidFill>
                <a:sym typeface="Wingdings" panose="05000000000000000000" pitchFamily="2" charset="2"/>
              </a:rPr>
              <a:t> Covalent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8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 animBg="1"/>
      <p:bldP spid="11" grpId="0" animBg="1"/>
      <p:bldP spid="12" grpId="0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Covalent formula writing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2:</a:t>
            </a:r>
          </a:p>
          <a:p>
            <a:pPr marL="0" indent="0">
              <a:buNone/>
            </a:pPr>
            <a:r>
              <a:rPr lang="en-US" dirty="0"/>
              <a:t>	Question: Is this 2 non-metals?</a:t>
            </a:r>
          </a:p>
          <a:p>
            <a:pPr marL="0" indent="0" algn="ctr">
              <a:buNone/>
            </a:pPr>
            <a:r>
              <a:rPr lang="en-US" dirty="0" err="1"/>
              <a:t>Dinitrogen</a:t>
            </a:r>
            <a:r>
              <a:rPr lang="en-US" dirty="0"/>
              <a:t> </a:t>
            </a:r>
            <a:r>
              <a:rPr lang="en-US" dirty="0" err="1"/>
              <a:t>pentaoxide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3731881"/>
            <a:ext cx="476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7398" y="3736890"/>
            <a:ext cx="476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</a:t>
            </a:r>
          </a:p>
        </p:txBody>
      </p:sp>
      <p:cxnSp>
        <p:nvCxnSpPr>
          <p:cNvPr id="7" name="Straight Arrow Connector 6"/>
          <p:cNvCxnSpPr>
            <a:endCxn id="4" idx="0"/>
          </p:cNvCxnSpPr>
          <p:nvPr/>
        </p:nvCxnSpPr>
        <p:spPr>
          <a:xfrm>
            <a:off x="3810000" y="3352800"/>
            <a:ext cx="238125" cy="379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5" idx="0"/>
          </p:cNvCxnSpPr>
          <p:nvPr/>
        </p:nvCxnSpPr>
        <p:spPr>
          <a:xfrm flipH="1">
            <a:off x="4355523" y="3352800"/>
            <a:ext cx="1359477" cy="3840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6864" y="4299924"/>
            <a:ext cx="36576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Nitrogen: Di =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53000" y="4291084"/>
            <a:ext cx="36576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Oxygen: </a:t>
            </a:r>
            <a:r>
              <a:rPr lang="en-US" sz="2400" dirty="0" err="1"/>
              <a:t>Penta</a:t>
            </a:r>
            <a:r>
              <a:rPr lang="en-US" sz="2400" dirty="0"/>
              <a:t> = 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00550" y="3897868"/>
            <a:ext cx="47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19550" y="3897868"/>
            <a:ext cx="47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436CEA-6EFB-493D-BA25-164C458E92BD}"/>
              </a:ext>
            </a:extLst>
          </p:cNvPr>
          <p:cNvCxnSpPr/>
          <p:nvPr/>
        </p:nvCxnSpPr>
        <p:spPr>
          <a:xfrm>
            <a:off x="3352800" y="32766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F1BE983-EB7F-4660-9E4B-BDE91902474F}"/>
              </a:ext>
            </a:extLst>
          </p:cNvPr>
          <p:cNvCxnSpPr>
            <a:cxnSpLocks/>
          </p:cNvCxnSpPr>
          <p:nvPr/>
        </p:nvCxnSpPr>
        <p:spPr>
          <a:xfrm>
            <a:off x="5410200" y="32766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E433CE99-C4D8-4C2E-BD6A-3DF35C217063}"/>
              </a:ext>
            </a:extLst>
          </p:cNvPr>
          <p:cNvSpPr/>
          <p:nvPr/>
        </p:nvSpPr>
        <p:spPr>
          <a:xfrm>
            <a:off x="2895600" y="2971800"/>
            <a:ext cx="457200" cy="337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2A6E7F8-992E-42CD-9F20-4B8A18E957F8}"/>
              </a:ext>
            </a:extLst>
          </p:cNvPr>
          <p:cNvSpPr/>
          <p:nvPr/>
        </p:nvSpPr>
        <p:spPr>
          <a:xfrm>
            <a:off x="4552950" y="2986617"/>
            <a:ext cx="857250" cy="337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781C0E-B95C-4627-BF73-2535D2761706}"/>
              </a:ext>
            </a:extLst>
          </p:cNvPr>
          <p:cNvSpPr txBox="1"/>
          <p:nvPr/>
        </p:nvSpPr>
        <p:spPr>
          <a:xfrm>
            <a:off x="6019800" y="2483605"/>
            <a:ext cx="19939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YES </a:t>
            </a:r>
            <a:r>
              <a:rPr lang="en-CA" dirty="0">
                <a:solidFill>
                  <a:srgbClr val="FF0000"/>
                </a:solidFill>
                <a:sym typeface="Wingdings" panose="05000000000000000000" pitchFamily="2" charset="2"/>
              </a:rPr>
              <a:t> Covalent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6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 animBg="1"/>
      <p:bldP spid="11" grpId="0" animBg="1"/>
      <p:bldP spid="12" grpId="0"/>
      <p:bldP spid="13" grpId="0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Covalent Formula –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formulas for the following</a:t>
            </a:r>
          </a:p>
          <a:p>
            <a:pPr lvl="1"/>
            <a:r>
              <a:rPr lang="en-US" dirty="0" err="1"/>
              <a:t>Tetranitrogen</a:t>
            </a:r>
            <a:r>
              <a:rPr lang="en-US" dirty="0"/>
              <a:t> </a:t>
            </a:r>
            <a:r>
              <a:rPr lang="en-US" dirty="0" err="1"/>
              <a:t>decaoxide</a:t>
            </a:r>
            <a:endParaRPr lang="en-US" dirty="0"/>
          </a:p>
          <a:p>
            <a:pPr lvl="1"/>
            <a:r>
              <a:rPr lang="en-US" dirty="0" err="1"/>
              <a:t>Disulfur</a:t>
            </a:r>
            <a:r>
              <a:rPr lang="en-US" dirty="0"/>
              <a:t> </a:t>
            </a:r>
            <a:r>
              <a:rPr lang="en-US" dirty="0" err="1"/>
              <a:t>pentafluoride</a:t>
            </a:r>
            <a:endParaRPr lang="en-US" dirty="0"/>
          </a:p>
          <a:p>
            <a:pPr lvl="1"/>
            <a:r>
              <a:rPr lang="en-US" dirty="0" err="1"/>
              <a:t>Hexaselenium</a:t>
            </a:r>
            <a:r>
              <a:rPr lang="en-US" dirty="0"/>
              <a:t> </a:t>
            </a:r>
            <a:r>
              <a:rPr lang="en-US" dirty="0" err="1"/>
              <a:t>tribromide</a:t>
            </a:r>
            <a:endParaRPr lang="en-US" dirty="0"/>
          </a:p>
          <a:p>
            <a:pPr lvl="1"/>
            <a:r>
              <a:rPr lang="en-US" dirty="0"/>
              <a:t>Nitrogen monoxide</a:t>
            </a:r>
          </a:p>
          <a:p>
            <a:pPr lvl="1"/>
            <a:r>
              <a:rPr lang="en-US" dirty="0"/>
              <a:t>Aluminum Chloride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876800" y="2513808"/>
            <a:ext cx="281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dirty="0"/>
              <a:t>N</a:t>
            </a:r>
            <a:r>
              <a:rPr lang="en-US" baseline="-25000" dirty="0"/>
              <a:t>4</a:t>
            </a:r>
            <a:r>
              <a:rPr lang="en-US" dirty="0"/>
              <a:t>O</a:t>
            </a:r>
            <a:r>
              <a:rPr lang="en-US" baseline="-25000" dirty="0"/>
              <a:t>10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76800" y="2895600"/>
            <a:ext cx="2667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dirty="0"/>
              <a:t>F</a:t>
            </a:r>
            <a:r>
              <a:rPr lang="en-US" baseline="-25000" dirty="0"/>
              <a:t>5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876800" y="3352800"/>
            <a:ext cx="2667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dirty="0"/>
              <a:t>Se</a:t>
            </a:r>
            <a:r>
              <a:rPr lang="en-US" baseline="-25000" dirty="0"/>
              <a:t>6</a:t>
            </a:r>
            <a:r>
              <a:rPr lang="en-US" dirty="0"/>
              <a:t>Br</a:t>
            </a:r>
            <a:r>
              <a:rPr lang="en-US" baseline="-25000" dirty="0"/>
              <a:t>3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76800" y="3733800"/>
            <a:ext cx="297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dirty="0"/>
              <a:t>NO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76800" y="4191000"/>
            <a:ext cx="3429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dirty="0"/>
              <a:t>IONIC – Metal &amp; Non-metal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84394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Ionic 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/>
          <a:lstStyle/>
          <a:p>
            <a:r>
              <a:rPr lang="en-US" dirty="0"/>
              <a:t>Separated into 3 types</a:t>
            </a:r>
          </a:p>
          <a:p>
            <a:pPr lvl="1"/>
            <a:r>
              <a:rPr lang="en-US" dirty="0"/>
              <a:t>Monatomic</a:t>
            </a:r>
          </a:p>
          <a:p>
            <a:pPr lvl="2"/>
            <a:r>
              <a:rPr lang="en-US" dirty="0"/>
              <a:t>2 elements involved</a:t>
            </a:r>
          </a:p>
          <a:p>
            <a:pPr lvl="1"/>
            <a:r>
              <a:rPr lang="en-US" dirty="0"/>
              <a:t>Transitional Metals</a:t>
            </a:r>
          </a:p>
          <a:p>
            <a:pPr lvl="2"/>
            <a:r>
              <a:rPr lang="en-US" dirty="0"/>
              <a:t>Can be monatomic, but specifically has transitional metals, which demand some extra consideration</a:t>
            </a:r>
          </a:p>
          <a:p>
            <a:pPr lvl="1"/>
            <a:r>
              <a:rPr lang="en-US" dirty="0"/>
              <a:t>Polyatomic</a:t>
            </a:r>
          </a:p>
          <a:p>
            <a:pPr lvl="2"/>
            <a:r>
              <a:rPr lang="en-US" dirty="0"/>
              <a:t>Ions that are comprised of more than one element</a:t>
            </a:r>
          </a:p>
          <a:p>
            <a:r>
              <a:rPr lang="en-US" dirty="0"/>
              <a:t>We will only cover </a:t>
            </a:r>
            <a:r>
              <a:rPr lang="en-US" b="1" u="sng" dirty="0"/>
              <a:t>Monatomic</a:t>
            </a:r>
            <a:r>
              <a:rPr lang="en-US" dirty="0"/>
              <a:t> &amp; </a:t>
            </a:r>
            <a:r>
              <a:rPr lang="en-US" b="1" u="sng" dirty="0"/>
              <a:t>Transitional Metals</a:t>
            </a:r>
          </a:p>
        </p:txBody>
      </p:sp>
    </p:spTree>
    <p:extLst>
      <p:ext uri="{BB962C8B-B14F-4D97-AF65-F5344CB8AC3E}">
        <p14:creationId xmlns:p14="http://schemas.microsoft.com/office/powerpoint/2010/main" val="77198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Arrow Connector 14"/>
          <p:cNvCxnSpPr/>
          <p:nvPr/>
        </p:nvCxnSpPr>
        <p:spPr>
          <a:xfrm>
            <a:off x="7778568" y="25908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267700" y="25146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Ionic 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89120"/>
          </a:xfrm>
        </p:spPr>
        <p:txBody>
          <a:bodyPr/>
          <a:lstStyle/>
          <a:p>
            <a:r>
              <a:rPr lang="en-US" dirty="0"/>
              <a:t>The location of an element on the Periodic Table can be used to determine the charge of some elements.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6600"/>
            <a:ext cx="9144000" cy="4872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2115234"/>
            <a:ext cx="6096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+1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71500" y="2656374"/>
            <a:ext cx="0" cy="6202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00" y="2115234"/>
            <a:ext cx="600529" cy="5232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+2</a:t>
            </a:r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>
          <a:xfrm flipH="1">
            <a:off x="1062264" y="2638454"/>
            <a:ext cx="1" cy="638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96000" y="2115234"/>
            <a:ext cx="6096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+3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324600" y="2638454"/>
            <a:ext cx="0" cy="638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10400" y="2115234"/>
            <a:ext cx="526143" cy="5232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-3</a:t>
            </a:r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>
            <a:off x="7273472" y="2638454"/>
            <a:ext cx="3628" cy="6381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536543" y="2115234"/>
            <a:ext cx="540657" cy="5232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-2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54340" y="2119848"/>
            <a:ext cx="55626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-1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14600" y="2376844"/>
            <a:ext cx="2819400" cy="80021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Various Charges</a:t>
            </a: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(Transitional Metals)</a:t>
            </a:r>
          </a:p>
        </p:txBody>
      </p:sp>
      <p:cxnSp>
        <p:nvCxnSpPr>
          <p:cNvPr id="29" name="Elbow Connector 28"/>
          <p:cNvCxnSpPr>
            <a:stCxn id="28" idx="1"/>
          </p:cNvCxnSpPr>
          <p:nvPr/>
        </p:nvCxnSpPr>
        <p:spPr>
          <a:xfrm rot="10800000" flipV="1">
            <a:off x="1362530" y="2776954"/>
            <a:ext cx="1152071" cy="499646"/>
          </a:xfrm>
          <a:prstGeom prst="bentConnector3">
            <a:avLst>
              <a:gd name="adj1" fmla="val 10291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Elbow Connector 1023"/>
          <p:cNvCxnSpPr>
            <a:stCxn id="28" idx="3"/>
          </p:cNvCxnSpPr>
          <p:nvPr/>
        </p:nvCxnSpPr>
        <p:spPr>
          <a:xfrm>
            <a:off x="5334000" y="2776954"/>
            <a:ext cx="762000" cy="499645"/>
          </a:xfrm>
          <a:prstGeom prst="bentConnector3">
            <a:avLst>
              <a:gd name="adj1" fmla="val 10090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27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  <p:bldP spid="12" grpId="0" animBg="1"/>
      <p:bldP spid="14" grpId="0" animBg="1"/>
      <p:bldP spid="16" grpId="0" animBg="1"/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Ionic Naming - Monatomic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given ions can only combine in 1 way due to charges, no prefixes are used</a:t>
            </a:r>
          </a:p>
          <a:p>
            <a:pPr lvl="1"/>
            <a:r>
              <a:rPr lang="en-US" dirty="0"/>
              <a:t>In Sodium Chloride (</a:t>
            </a:r>
            <a:r>
              <a:rPr lang="en-US" dirty="0" err="1"/>
              <a:t>NaCl</a:t>
            </a:r>
            <a:r>
              <a:rPr lang="en-US" dirty="0"/>
              <a:t>), there is never any other ratio than 1 sodium &amp; 1 chlorine</a:t>
            </a:r>
          </a:p>
          <a:p>
            <a:r>
              <a:rPr lang="en-US" dirty="0"/>
              <a:t>Rules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err="1"/>
              <a:t>Cation</a:t>
            </a:r>
            <a:r>
              <a:rPr lang="en-US" dirty="0"/>
              <a:t> (+</a:t>
            </a:r>
            <a:r>
              <a:rPr lang="en-US" dirty="0" err="1"/>
              <a:t>ve</a:t>
            </a:r>
            <a:r>
              <a:rPr lang="en-US" dirty="0"/>
              <a:t>) listed first, Anion (-</a:t>
            </a:r>
            <a:r>
              <a:rPr lang="en-US" dirty="0" err="1"/>
              <a:t>ve</a:t>
            </a:r>
            <a:r>
              <a:rPr lang="en-US" dirty="0"/>
              <a:t>) listed second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ion suffix changed to -</a:t>
            </a:r>
            <a:r>
              <a:rPr lang="en-US" b="1" i="1" u="sng" dirty="0"/>
              <a:t>ide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/>
              <a:t>No # prefixes used as only one possible combination with ions involved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97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Ionic Naming - Monatomic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  <a:p>
            <a:pPr marL="0" indent="0" algn="ctr">
              <a:buNone/>
            </a:pPr>
            <a:r>
              <a:rPr lang="en-US" dirty="0"/>
              <a:t>AlCl3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3275225"/>
            <a:ext cx="1673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Aluminum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69402" y="3275224"/>
            <a:ext cx="1673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Chlorine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732501" y="2819400"/>
            <a:ext cx="610901" cy="455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5" idx="0"/>
          </p:cNvCxnSpPr>
          <p:nvPr/>
        </p:nvCxnSpPr>
        <p:spPr>
          <a:xfrm>
            <a:off x="4569402" y="2819400"/>
            <a:ext cx="836901" cy="455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36864" y="4299924"/>
                <a:ext cx="3657600" cy="156966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Remember: This is the only ratio Aluminum &amp; Chlorine can combine,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US" sz="2400" dirty="0"/>
                  <a:t> no prefixes used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864" y="4299924"/>
                <a:ext cx="3657600" cy="1569660"/>
              </a:xfrm>
              <a:prstGeom prst="rect">
                <a:avLst/>
              </a:prstGeom>
              <a:blipFill rotWithShape="1">
                <a:blip r:embed="rId2"/>
                <a:stretch>
                  <a:fillRect t="-2692" r="-5980" b="-7308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800600" y="4299924"/>
            <a:ext cx="36576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Change suffix to -</a:t>
            </a:r>
            <a:r>
              <a:rPr lang="en-US" sz="2400" b="1" i="1" u="sng" dirty="0"/>
              <a:t>ide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4598" y="3276600"/>
            <a:ext cx="1369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Chloride</a:t>
            </a:r>
          </a:p>
        </p:txBody>
      </p:sp>
    </p:spTree>
    <p:extLst>
      <p:ext uri="{BB962C8B-B14F-4D97-AF65-F5344CB8AC3E}">
        <p14:creationId xmlns:p14="http://schemas.microsoft.com/office/powerpoint/2010/main" val="292441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12" grpId="0" animBg="1"/>
      <p:bldP spid="13" grpId="0" animBg="1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Ionic Naming - Monatomic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  <a:p>
            <a:pPr marL="0" indent="0" algn="ctr">
              <a:buNone/>
            </a:pPr>
            <a:r>
              <a:rPr lang="en-US" dirty="0"/>
              <a:t>Ga</a:t>
            </a:r>
            <a:r>
              <a:rPr lang="en-US" baseline="-25000" dirty="0"/>
              <a:t>2</a:t>
            </a:r>
            <a:r>
              <a:rPr lang="en-US" dirty="0"/>
              <a:t>S</a:t>
            </a:r>
            <a:r>
              <a:rPr lang="en-US" baseline="-25000" dirty="0"/>
              <a:t>3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3275225"/>
            <a:ext cx="1673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Gallium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69402" y="3275224"/>
            <a:ext cx="1907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Sulfur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732501" y="2819400"/>
            <a:ext cx="610901" cy="455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5" idx="0"/>
          </p:cNvCxnSpPr>
          <p:nvPr/>
        </p:nvCxnSpPr>
        <p:spPr>
          <a:xfrm>
            <a:off x="4800600" y="2819400"/>
            <a:ext cx="722601" cy="455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36864" y="4299924"/>
                <a:ext cx="3657600" cy="156966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Remember: This is the only ratio Gallium </a:t>
                </a:r>
                <a:r>
                  <a:rPr lang="en-US" sz="2400"/>
                  <a:t>&amp; Sulfur </a:t>
                </a:r>
                <a:r>
                  <a:rPr lang="en-US" sz="2400" dirty="0"/>
                  <a:t>can combine,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US" sz="2400" dirty="0"/>
                  <a:t> no prefixes used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864" y="4299924"/>
                <a:ext cx="3657600" cy="1569660"/>
              </a:xfrm>
              <a:prstGeom prst="rect">
                <a:avLst/>
              </a:prstGeom>
              <a:blipFill>
                <a:blip r:embed="rId2"/>
                <a:stretch>
                  <a:fillRect t="-2692" b="-7308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800600" y="4299924"/>
            <a:ext cx="36576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Change suffix to -</a:t>
            </a:r>
            <a:r>
              <a:rPr lang="en-US" sz="2400" b="1" i="1" u="sng" dirty="0"/>
              <a:t>ide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69402" y="3269383"/>
            <a:ext cx="1604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Sulfide</a:t>
            </a:r>
          </a:p>
        </p:txBody>
      </p:sp>
    </p:spTree>
    <p:extLst>
      <p:ext uri="{BB962C8B-B14F-4D97-AF65-F5344CB8AC3E}">
        <p14:creationId xmlns:p14="http://schemas.microsoft.com/office/powerpoint/2010/main" val="237806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12" grpId="0" animBg="1"/>
      <p:bldP spid="13" grpId="0" animBg="1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IUPAC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International Union of Pure and Applied Chemistry</a:t>
            </a:r>
          </a:p>
          <a:p>
            <a:r>
              <a:rPr lang="en-US" dirty="0"/>
              <a:t>Group of chemists that decide the rules of naming and chemical formulas</a:t>
            </a:r>
          </a:p>
          <a:p>
            <a:r>
              <a:rPr lang="en-US" dirty="0"/>
              <a:t>There have been some different rules in the past, changed about 25-30 years ago to make things more standard and current</a:t>
            </a:r>
          </a:p>
        </p:txBody>
      </p:sp>
    </p:spTree>
    <p:extLst>
      <p:ext uri="{BB962C8B-B14F-4D97-AF65-F5344CB8AC3E}">
        <p14:creationId xmlns:p14="http://schemas.microsoft.com/office/powerpoint/2010/main" val="347126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Ionic Formula - Monatomic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/>
              <a:t>Formula must be neutral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err="1"/>
              <a:t>Cation</a:t>
            </a:r>
            <a:r>
              <a:rPr lang="en-US" dirty="0"/>
              <a:t> (+</a:t>
            </a:r>
            <a:r>
              <a:rPr lang="en-US" dirty="0" err="1"/>
              <a:t>ve</a:t>
            </a:r>
            <a:r>
              <a:rPr lang="en-US" dirty="0"/>
              <a:t>) listed first, Anion (-</a:t>
            </a:r>
            <a:r>
              <a:rPr lang="en-US" dirty="0" err="1"/>
              <a:t>ve</a:t>
            </a:r>
            <a:r>
              <a:rPr lang="en-US" dirty="0"/>
              <a:t>) listed second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10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Ionic Formula - Monatomic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Entire unit MUST be neutral</a:t>
            </a:r>
          </a:p>
          <a:p>
            <a:pPr lvl="1"/>
            <a:r>
              <a:rPr lang="en-US" dirty="0"/>
              <a:t>Add appropriate # of each ion to balance charges</a:t>
            </a:r>
          </a:p>
          <a:p>
            <a:r>
              <a:rPr lang="en-US" dirty="0"/>
              <a:t>Example 1</a:t>
            </a:r>
          </a:p>
          <a:p>
            <a:pPr marL="0" indent="0" algn="ctr">
              <a:buNone/>
            </a:pPr>
            <a:r>
              <a:rPr lang="en-US" dirty="0"/>
              <a:t>			Aluminum Fluoride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800600" y="3811814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000" dirty="0"/>
              <a:t>Al</a:t>
            </a:r>
            <a:r>
              <a:rPr lang="en-US" sz="2000" baseline="30000" dirty="0"/>
              <a:t>3+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705600" y="3810000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000"/>
              <a:t>F</a:t>
            </a:r>
            <a:r>
              <a:rPr lang="en-US" sz="2000" baseline="30000"/>
              <a:t>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717969"/>
            <a:ext cx="42672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Determine charge for each ion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724400" y="447675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000" dirty="0"/>
              <a:t>+3                   -1      =    +2</a:t>
            </a:r>
            <a:endParaRPr lang="en-US" sz="2000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392883"/>
            <a:ext cx="42672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Determine if charges balance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143" y="4991953"/>
            <a:ext cx="42672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Adjust lower charge ion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706257" y="5029200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000" dirty="0"/>
              <a:t>Al</a:t>
            </a:r>
            <a:r>
              <a:rPr lang="en-US" sz="2000" baseline="30000" dirty="0"/>
              <a:t>3+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611256" y="5029200"/>
            <a:ext cx="16183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000" dirty="0"/>
              <a:t>F</a:t>
            </a:r>
            <a:r>
              <a:rPr lang="en-US" sz="2000" baseline="30000" dirty="0"/>
              <a:t>-</a:t>
            </a:r>
            <a:r>
              <a:rPr lang="en-US" sz="2000" dirty="0"/>
              <a:t>  F</a:t>
            </a:r>
            <a:r>
              <a:rPr lang="en-US" sz="2000" baseline="30000" dirty="0"/>
              <a:t>-   </a:t>
            </a:r>
            <a:r>
              <a:rPr lang="en-US" sz="2000" dirty="0"/>
              <a:t>F</a:t>
            </a:r>
            <a:r>
              <a:rPr lang="en-US" sz="2000" baseline="30000" dirty="0"/>
              <a:t>-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648200" y="57912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000" dirty="0"/>
              <a:t>+3                   -3      =      0</a:t>
            </a:r>
            <a:endParaRPr lang="en-US" sz="2000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715000"/>
            <a:ext cx="42672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Double check that it balances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6320135"/>
            <a:ext cx="42672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Combine Ions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731657" y="6320135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000" dirty="0"/>
              <a:t>             AlF</a:t>
            </a:r>
            <a:r>
              <a:rPr lang="en-US" sz="2000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4589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  <p:bldP spid="5" grpId="0" build="p"/>
      <p:bldP spid="6" grpId="0" animBg="1"/>
      <p:bldP spid="7" grpId="0" build="p"/>
      <p:bldP spid="8" grpId="0" animBg="1"/>
      <p:bldP spid="9" grpId="0" animBg="1"/>
      <p:bldP spid="10" grpId="0" build="p"/>
      <p:bldP spid="11" grpId="0" build="p"/>
      <p:bldP spid="12" grpId="0" build="p"/>
      <p:bldP spid="13" grpId="0" animBg="1"/>
      <p:bldP spid="14" grpId="0" animBg="1"/>
      <p:bldP spid="1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929" y="152400"/>
            <a:ext cx="8229600" cy="1143000"/>
          </a:xfrm>
        </p:spPr>
        <p:txBody>
          <a:bodyPr/>
          <a:lstStyle/>
          <a:p>
            <a:r>
              <a:rPr lang="en-US" dirty="0"/>
              <a:t>Ionic Formula - Monatomic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/>
              <a:t>Example 2				Gallium Oxide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800600" y="1694045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000" dirty="0"/>
              <a:t>Ga</a:t>
            </a:r>
            <a:r>
              <a:rPr lang="en-US" sz="2000" baseline="30000" dirty="0"/>
              <a:t>3+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705600" y="1692231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000" dirty="0"/>
              <a:t>O</a:t>
            </a:r>
            <a:r>
              <a:rPr lang="en-US" sz="2000" baseline="30000" dirty="0"/>
              <a:t>2-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600200"/>
            <a:ext cx="42672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Determine charge for each ion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724400" y="2293667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000" dirty="0"/>
              <a:t>+3                   -2      =    +1</a:t>
            </a:r>
            <a:endParaRPr lang="en-US" sz="2000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209800"/>
            <a:ext cx="42672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Determine if charges balance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143" y="2819400"/>
            <a:ext cx="42672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Adjust lower charged ion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706257" y="2856647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000" dirty="0"/>
              <a:t>Ga</a:t>
            </a:r>
            <a:r>
              <a:rPr lang="en-US" sz="2000" baseline="30000" dirty="0"/>
              <a:t>3+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611256" y="2856647"/>
            <a:ext cx="10849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000" dirty="0"/>
              <a:t>O</a:t>
            </a:r>
            <a:r>
              <a:rPr lang="en-US" sz="2000" baseline="30000" dirty="0"/>
              <a:t>2- </a:t>
            </a:r>
            <a:r>
              <a:rPr lang="en-US" sz="2000" dirty="0"/>
              <a:t>O</a:t>
            </a:r>
            <a:r>
              <a:rPr lang="en-US" sz="2000" baseline="30000" dirty="0"/>
              <a:t>2-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648200" y="348615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000" dirty="0"/>
              <a:t>+3                   -4      =      -1</a:t>
            </a:r>
            <a:endParaRPr lang="en-US" sz="2000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3409950"/>
            <a:ext cx="42672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Double check that it balances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6320135"/>
            <a:ext cx="42672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Combine Ions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731657" y="6320135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000" dirty="0"/>
              <a:t>             Ga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  <a:r>
              <a:rPr lang="en-US" sz="2000" baseline="-25000" dirty="0"/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4034135"/>
            <a:ext cx="42672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Adjust other ion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688114" y="4071382"/>
            <a:ext cx="15602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000" dirty="0"/>
              <a:t>Ga</a:t>
            </a:r>
            <a:r>
              <a:rPr lang="en-US" sz="2000" baseline="30000" dirty="0"/>
              <a:t>3+ </a:t>
            </a:r>
            <a:r>
              <a:rPr lang="en-US" sz="2000" dirty="0"/>
              <a:t>Ga</a:t>
            </a:r>
            <a:r>
              <a:rPr lang="en-US" sz="2000" baseline="30000" dirty="0"/>
              <a:t>3+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593114" y="4071382"/>
            <a:ext cx="12554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000" dirty="0"/>
              <a:t>O</a:t>
            </a:r>
            <a:r>
              <a:rPr lang="en-US" sz="2000" baseline="30000" dirty="0"/>
              <a:t>2- </a:t>
            </a:r>
            <a:r>
              <a:rPr lang="en-US" sz="2000" dirty="0"/>
              <a:t>O</a:t>
            </a:r>
            <a:r>
              <a:rPr lang="en-US" sz="2000" baseline="30000" dirty="0"/>
              <a:t>2-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648200" y="46482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000" dirty="0"/>
              <a:t>+6                   -4      =      +2</a:t>
            </a:r>
            <a:endParaRPr lang="en-US" sz="2000" baseline="300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4572000"/>
            <a:ext cx="42672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Double check that it balances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5181600"/>
            <a:ext cx="42672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Adjust as needed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800600" y="5212377"/>
            <a:ext cx="1447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000" dirty="0"/>
              <a:t>Ga</a:t>
            </a:r>
            <a:r>
              <a:rPr lang="en-US" sz="2000" baseline="30000" dirty="0"/>
              <a:t>3+ </a:t>
            </a:r>
            <a:r>
              <a:rPr lang="en-US" sz="2000" dirty="0"/>
              <a:t>Ga</a:t>
            </a:r>
            <a:r>
              <a:rPr lang="en-US" sz="2000" baseline="30000" dirty="0"/>
              <a:t>3+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705600" y="5212377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000" dirty="0"/>
              <a:t>O</a:t>
            </a:r>
            <a:r>
              <a:rPr lang="en-US" sz="2000" baseline="30000" dirty="0"/>
              <a:t>2-</a:t>
            </a:r>
            <a:r>
              <a:rPr lang="en-US" sz="2000" dirty="0"/>
              <a:t> O</a:t>
            </a:r>
            <a:r>
              <a:rPr lang="en-US" sz="2000" baseline="30000" dirty="0"/>
              <a:t>2- </a:t>
            </a:r>
            <a:r>
              <a:rPr lang="en-US" sz="2000" dirty="0"/>
              <a:t>O</a:t>
            </a:r>
            <a:r>
              <a:rPr lang="en-US" sz="2000" baseline="30000" dirty="0"/>
              <a:t>2-  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648200" y="569595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000" dirty="0"/>
              <a:t>+6                   -6      =       0</a:t>
            </a:r>
            <a:endParaRPr lang="en-US" sz="2000" baseline="30000" dirty="0"/>
          </a:p>
        </p:txBody>
      </p:sp>
    </p:spTree>
    <p:extLst>
      <p:ext uri="{BB962C8B-B14F-4D97-AF65-F5344CB8AC3E}">
        <p14:creationId xmlns:p14="http://schemas.microsoft.com/office/powerpoint/2010/main" val="202358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animBg="1"/>
      <p:bldP spid="7" grpId="0" build="p"/>
      <p:bldP spid="8" grpId="0" animBg="1"/>
      <p:bldP spid="9" grpId="0" animBg="1"/>
      <p:bldP spid="10" grpId="0" build="p"/>
      <p:bldP spid="11" grpId="0" build="p"/>
      <p:bldP spid="12" grpId="0" build="p"/>
      <p:bldP spid="13" grpId="0" animBg="1"/>
      <p:bldP spid="14" grpId="0" animBg="1"/>
      <p:bldP spid="15" grpId="0" build="p"/>
      <p:bldP spid="16" grpId="0" animBg="1"/>
      <p:bldP spid="17" grpId="0" build="p"/>
      <p:bldP spid="18" grpId="0" build="p"/>
      <p:bldP spid="19" grpId="0" build="p"/>
      <p:bldP spid="20" grpId="0" animBg="1"/>
      <p:bldP spid="21" grpId="0" animBg="1"/>
      <p:bldP spid="22" grpId="0" build="p"/>
      <p:bldP spid="23" grpId="0" build="p"/>
      <p:bldP spid="2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Ionic Formula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formulas for the following</a:t>
            </a:r>
          </a:p>
          <a:p>
            <a:pPr lvl="1"/>
            <a:r>
              <a:rPr lang="en-US" dirty="0"/>
              <a:t>Lithium Sulfide</a:t>
            </a:r>
          </a:p>
          <a:p>
            <a:pPr lvl="1"/>
            <a:r>
              <a:rPr lang="en-US" dirty="0"/>
              <a:t>Magnesium Bromide</a:t>
            </a:r>
          </a:p>
          <a:p>
            <a:pPr lvl="1"/>
            <a:r>
              <a:rPr lang="en-US" dirty="0"/>
              <a:t>Hydrogen Nitride</a:t>
            </a:r>
          </a:p>
          <a:p>
            <a:pPr lvl="1"/>
            <a:r>
              <a:rPr lang="en-US" dirty="0"/>
              <a:t>Aluminum Phosphide</a:t>
            </a:r>
          </a:p>
          <a:p>
            <a:pPr lvl="1"/>
            <a:r>
              <a:rPr lang="en-US" dirty="0"/>
              <a:t>Boron Sulfide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114800" y="2449512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/>
              <a:t>Li</a:t>
            </a:r>
            <a:r>
              <a:rPr lang="en-US" baseline="-25000"/>
              <a:t>2</a:t>
            </a:r>
            <a:r>
              <a:rPr lang="en-US"/>
              <a:t>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14800" y="2906712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dirty="0"/>
              <a:t>MgBr</a:t>
            </a:r>
            <a:r>
              <a:rPr lang="en-US" baseline="-25000" dirty="0"/>
              <a:t>2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114800" y="3363912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114800" y="3821112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dirty="0" err="1"/>
              <a:t>AlP</a:t>
            </a:r>
            <a:endParaRPr lang="en-US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114800" y="4202112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dirty="0"/>
              <a:t>B</a:t>
            </a:r>
            <a:r>
              <a:rPr lang="en-US" baseline="-25000" dirty="0"/>
              <a:t>2</a:t>
            </a:r>
            <a:r>
              <a:rPr lang="en-US" dirty="0"/>
              <a:t>S</a:t>
            </a:r>
            <a:r>
              <a:rPr lang="en-US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096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Ionic Naming – Transitional Metals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of the transitional metals can have more than one charge</a:t>
            </a:r>
          </a:p>
          <a:p>
            <a:pPr lvl="1"/>
            <a:r>
              <a:rPr lang="en-US" dirty="0"/>
              <a:t>Examples</a:t>
            </a:r>
          </a:p>
          <a:p>
            <a:pPr lvl="2"/>
            <a:r>
              <a:rPr lang="en-US" dirty="0"/>
              <a:t>Fe</a:t>
            </a:r>
            <a:r>
              <a:rPr lang="en-US" baseline="30000" dirty="0"/>
              <a:t>2+</a:t>
            </a:r>
          </a:p>
          <a:p>
            <a:pPr lvl="2"/>
            <a:r>
              <a:rPr lang="en-US" dirty="0"/>
              <a:t>Fe</a:t>
            </a:r>
            <a:r>
              <a:rPr lang="en-US" baseline="30000" dirty="0"/>
              <a:t>3+</a:t>
            </a:r>
          </a:p>
          <a:p>
            <a:r>
              <a:rPr lang="en-US" dirty="0"/>
              <a:t>The name must somehow reflect which charge exists on the Transitional Metal</a:t>
            </a:r>
          </a:p>
          <a:p>
            <a:pPr lvl="1"/>
            <a:r>
              <a:rPr lang="en-US" b="1" i="1" u="sng" dirty="0"/>
              <a:t>ONLY</a:t>
            </a:r>
            <a:r>
              <a:rPr lang="en-US" dirty="0"/>
              <a:t> done for transitional metals</a:t>
            </a:r>
          </a:p>
        </p:txBody>
      </p:sp>
    </p:spTree>
    <p:extLst>
      <p:ext uri="{BB962C8B-B14F-4D97-AF65-F5344CB8AC3E}">
        <p14:creationId xmlns:p14="http://schemas.microsoft.com/office/powerpoint/2010/main" val="16580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Ionic Naming – Transitional Metals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46320"/>
          </a:xfrm>
        </p:spPr>
        <p:txBody>
          <a:bodyPr>
            <a:normAutofit/>
          </a:bodyPr>
          <a:lstStyle/>
          <a:p>
            <a:r>
              <a:rPr lang="en-US" dirty="0"/>
              <a:t>Roman numerals are used to indicate the charge on the transitional metal</a:t>
            </a:r>
          </a:p>
          <a:p>
            <a:pPr lvl="1"/>
            <a:r>
              <a:rPr lang="en-US" dirty="0"/>
              <a:t>Examples</a:t>
            </a:r>
          </a:p>
          <a:p>
            <a:pPr lvl="2"/>
            <a:r>
              <a:rPr lang="en-US" dirty="0"/>
              <a:t>Fe</a:t>
            </a:r>
            <a:r>
              <a:rPr lang="en-US" baseline="30000" dirty="0"/>
              <a:t>2+	</a:t>
            </a:r>
            <a:r>
              <a:rPr lang="en-US" dirty="0"/>
              <a:t>Iron II</a:t>
            </a:r>
            <a:endParaRPr lang="en-US" baseline="30000" dirty="0"/>
          </a:p>
          <a:p>
            <a:pPr lvl="2"/>
            <a:r>
              <a:rPr lang="en-US" dirty="0"/>
              <a:t>Fe</a:t>
            </a:r>
            <a:r>
              <a:rPr lang="en-US" baseline="30000" dirty="0"/>
              <a:t>3+	</a:t>
            </a:r>
            <a:r>
              <a:rPr lang="en-US" dirty="0"/>
              <a:t>Iron III</a:t>
            </a:r>
            <a:endParaRPr lang="en-US" baseline="30000" dirty="0"/>
          </a:p>
          <a:p>
            <a:r>
              <a:rPr lang="en-US" dirty="0"/>
              <a:t>Roman numerals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4447079"/>
            <a:ext cx="22098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1	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4400" y="4908744"/>
            <a:ext cx="22098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2	II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0" y="5370409"/>
            <a:ext cx="22098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3	III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14400" y="5832074"/>
            <a:ext cx="22098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4	IV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14400" y="6293739"/>
            <a:ext cx="22098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5	V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11236" y="4447079"/>
            <a:ext cx="22098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6	VI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11236" y="4908744"/>
            <a:ext cx="22098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7	VII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11236" y="5370409"/>
            <a:ext cx="22098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8	VIII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11236" y="5832074"/>
            <a:ext cx="22098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9	IX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11236" y="6293739"/>
            <a:ext cx="22098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10	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91200" y="5370408"/>
            <a:ext cx="27432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MUST MEMORIZE</a:t>
            </a:r>
          </a:p>
        </p:txBody>
      </p:sp>
    </p:spTree>
    <p:extLst>
      <p:ext uri="{BB962C8B-B14F-4D97-AF65-F5344CB8AC3E}">
        <p14:creationId xmlns:p14="http://schemas.microsoft.com/office/powerpoint/2010/main" val="12522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Ionic Naming – Transitional Metals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  <a:p>
            <a:pPr marL="0" indent="0" algn="ctr">
              <a:buNone/>
            </a:pPr>
            <a:r>
              <a:rPr lang="en-US" dirty="0"/>
              <a:t>TiO</a:t>
            </a:r>
            <a:r>
              <a:rPr lang="en-US" baseline="-25000" dirty="0"/>
              <a:t>2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3275225"/>
            <a:ext cx="1673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Titanium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28309" y="3275224"/>
            <a:ext cx="1907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Oxygen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732501" y="2819400"/>
            <a:ext cx="610901" cy="455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648200" y="2819400"/>
            <a:ext cx="838200" cy="452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00600" y="4299924"/>
            <a:ext cx="36576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Change suffix to -</a:t>
            </a:r>
            <a:r>
              <a:rPr lang="en-US" sz="2400" b="1" i="1" u="sng" dirty="0"/>
              <a:t>ide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28309" y="3271540"/>
            <a:ext cx="1604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Oxide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4936664"/>
            <a:ext cx="403795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Write the charges known</a:t>
            </a:r>
            <a:endParaRPr lang="en-US" sz="2400" b="1" i="1" u="sng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69402" y="4998279"/>
            <a:ext cx="4114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000" dirty="0"/>
              <a:t>1(?)       +      2(-2)      =        0</a:t>
            </a:r>
            <a:endParaRPr lang="en-US" sz="2000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-3629" y="5550729"/>
            <a:ext cx="403795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Find charge to make zero</a:t>
            </a:r>
            <a:endParaRPr lang="en-US" sz="2400" b="1" i="1" u="sng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572000" y="5562600"/>
            <a:ext cx="4114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000" dirty="0"/>
              <a:t>1(+4)    +      2(-2)      =        0</a:t>
            </a:r>
            <a:endParaRPr lang="en-US" sz="2000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6164794"/>
            <a:ext cx="403795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Found charge of metal</a:t>
            </a:r>
            <a:endParaRPr lang="en-US" sz="2400" b="1" i="1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4230893" y="3275225"/>
            <a:ext cx="568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IV</a:t>
            </a:r>
          </a:p>
        </p:txBody>
      </p:sp>
    </p:spTree>
    <p:extLst>
      <p:ext uri="{BB962C8B-B14F-4D97-AF65-F5344CB8AC3E}">
        <p14:creationId xmlns:p14="http://schemas.microsoft.com/office/powerpoint/2010/main" val="77975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13" grpId="0" animBg="1"/>
      <p:bldP spid="14" grpId="0"/>
      <p:bldP spid="15" grpId="0" animBg="1"/>
      <p:bldP spid="16" grpId="0" build="p"/>
      <p:bldP spid="17" grpId="0" animBg="1"/>
      <p:bldP spid="18" grpId="0" build="p"/>
      <p:bldP spid="19" grpId="0" animBg="1"/>
      <p:bldP spid="2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Ionic Naming – Transitional Metals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  <a:p>
            <a:pPr marL="0" indent="0" algn="ctr">
              <a:buNone/>
            </a:pPr>
            <a:r>
              <a:rPr lang="en-US" dirty="0"/>
              <a:t>Fe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06501" y="3276600"/>
            <a:ext cx="1673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Iron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28309" y="3275224"/>
            <a:ext cx="1907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Oxygen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732501" y="2819400"/>
            <a:ext cx="610901" cy="455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99280" y="2819400"/>
            <a:ext cx="687120" cy="452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00600" y="4299924"/>
            <a:ext cx="36576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Change suffix to -</a:t>
            </a:r>
            <a:r>
              <a:rPr lang="en-US" sz="2400" b="1" i="1" u="sng" dirty="0"/>
              <a:t>ide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28309" y="3271540"/>
            <a:ext cx="1604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Oxide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4936664"/>
            <a:ext cx="403795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Write the charges known</a:t>
            </a:r>
            <a:endParaRPr lang="en-US" sz="2400" b="1" i="1" u="sng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69402" y="4998279"/>
            <a:ext cx="4114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000" dirty="0"/>
              <a:t>2(?)        +     3(-2)      =        0</a:t>
            </a:r>
            <a:endParaRPr lang="en-US" sz="2000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-3629" y="5550729"/>
            <a:ext cx="403795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Find charge to make zero</a:t>
            </a:r>
            <a:endParaRPr lang="en-US" sz="2400" b="1" i="1" u="sng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572000" y="5562600"/>
            <a:ext cx="4114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000" dirty="0"/>
              <a:t>2(+3</a:t>
            </a:r>
            <a:r>
              <a:rPr lang="en-US" sz="2000"/>
              <a:t>)      +    </a:t>
            </a:r>
            <a:r>
              <a:rPr lang="en-US" sz="2000" dirty="0"/>
              <a:t>3(-2)      =        0</a:t>
            </a:r>
            <a:endParaRPr lang="en-US" sz="2000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6164794"/>
            <a:ext cx="403795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Found charge of metal</a:t>
            </a:r>
            <a:endParaRPr lang="en-US" sz="2400" b="1" i="1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4230893" y="3275225"/>
            <a:ext cx="568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III</a:t>
            </a:r>
          </a:p>
        </p:txBody>
      </p:sp>
    </p:spTree>
    <p:extLst>
      <p:ext uri="{BB962C8B-B14F-4D97-AF65-F5344CB8AC3E}">
        <p14:creationId xmlns:p14="http://schemas.microsoft.com/office/powerpoint/2010/main" val="13751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13" grpId="0" animBg="1"/>
      <p:bldP spid="14" grpId="0"/>
      <p:bldP spid="15" grpId="0" animBg="1"/>
      <p:bldP spid="16" grpId="0" build="p"/>
      <p:bldP spid="17" grpId="0" animBg="1"/>
      <p:bldP spid="18" grpId="0" build="p"/>
      <p:bldP spid="19" grpId="0" animBg="1"/>
      <p:bldP spid="2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Ionic Naming – Transitional Metals</a:t>
            </a:r>
            <a:br>
              <a:rPr lang="en-US" dirty="0"/>
            </a:br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names for the following</a:t>
            </a:r>
          </a:p>
          <a:p>
            <a:pPr lvl="1"/>
            <a:r>
              <a:rPr lang="en-US" dirty="0"/>
              <a:t>Cu</a:t>
            </a:r>
            <a:r>
              <a:rPr lang="en-US" baseline="-25000" dirty="0"/>
              <a:t>3</a:t>
            </a:r>
            <a:r>
              <a:rPr lang="en-US" dirty="0"/>
              <a:t>P</a:t>
            </a:r>
          </a:p>
          <a:p>
            <a:pPr lvl="1"/>
            <a:r>
              <a:rPr lang="en-US" dirty="0" err="1"/>
              <a:t>CoO</a:t>
            </a:r>
            <a:endParaRPr lang="en-US" dirty="0"/>
          </a:p>
          <a:p>
            <a:pPr lvl="1"/>
            <a:r>
              <a:rPr lang="en-US" dirty="0"/>
              <a:t>PbCl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CrN</a:t>
            </a:r>
            <a:r>
              <a:rPr lang="en-US" baseline="-25000" dirty="0"/>
              <a:t>2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00400" y="2449512"/>
            <a:ext cx="2514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dirty="0"/>
              <a:t>Copper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/>
              <a:t> Phosphide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00400" y="2868532"/>
            <a:ext cx="2514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dirty="0"/>
              <a:t>Cobalt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dirty="0"/>
              <a:t> Oxide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76600" y="3276600"/>
            <a:ext cx="2514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dirty="0"/>
              <a:t>Lead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dirty="0"/>
              <a:t> Chloride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76600" y="3745468"/>
            <a:ext cx="2514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dirty="0"/>
              <a:t>Chromium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en-US" dirty="0"/>
              <a:t> Nitride</a:t>
            </a:r>
          </a:p>
        </p:txBody>
      </p:sp>
    </p:spTree>
    <p:extLst>
      <p:ext uri="{BB962C8B-B14F-4D97-AF65-F5344CB8AC3E}">
        <p14:creationId xmlns:p14="http://schemas.microsoft.com/office/powerpoint/2010/main" val="403194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Some chemicals are used so often and have names in everyday language that you need to be familiar with the name/formula</a:t>
            </a:r>
          </a:p>
          <a:p>
            <a:r>
              <a:rPr lang="en-US" dirty="0"/>
              <a:t>Water		H2O</a:t>
            </a:r>
          </a:p>
          <a:p>
            <a:r>
              <a:rPr lang="en-US" dirty="0"/>
              <a:t>Ammonia		NH3</a:t>
            </a:r>
          </a:p>
        </p:txBody>
      </p:sp>
    </p:spTree>
    <p:extLst>
      <p:ext uri="{BB962C8B-B14F-4D97-AF65-F5344CB8AC3E}">
        <p14:creationId xmlns:p14="http://schemas.microsoft.com/office/powerpoint/2010/main" val="423908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sets of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different set of rules for chemical naming</a:t>
            </a:r>
          </a:p>
          <a:p>
            <a:pPr lvl="1"/>
            <a:r>
              <a:rPr lang="en-US" dirty="0"/>
              <a:t>Ionic</a:t>
            </a:r>
          </a:p>
          <a:p>
            <a:pPr lvl="1"/>
            <a:r>
              <a:rPr lang="en-US" dirty="0"/>
              <a:t>Covalent</a:t>
            </a:r>
          </a:p>
          <a:p>
            <a:pPr lvl="1"/>
            <a:r>
              <a:rPr lang="en-US" dirty="0"/>
              <a:t>Organic</a:t>
            </a:r>
          </a:p>
          <a:p>
            <a:pPr lvl="2"/>
            <a:r>
              <a:rPr lang="en-US" dirty="0"/>
              <a:t>Entire unit in Chemistry 30S</a:t>
            </a:r>
          </a:p>
          <a:p>
            <a:r>
              <a:rPr lang="en-US" dirty="0"/>
              <a:t>We will only cover Ionic &amp; Covalent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93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Names </a:t>
            </a:r>
            <a:r>
              <a:rPr lang="en-US"/>
              <a:t>- Diatomic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There are 7 elements on the periodic table that are so commonly used, you also need to know their names and formulas</a:t>
            </a:r>
          </a:p>
          <a:p>
            <a:r>
              <a:rPr lang="en-US" dirty="0"/>
              <a:t>Nitrogen	N</a:t>
            </a:r>
            <a:r>
              <a:rPr lang="en-US" baseline="-25000" dirty="0"/>
              <a:t>2</a:t>
            </a:r>
          </a:p>
          <a:p>
            <a:r>
              <a:rPr lang="en-US" dirty="0"/>
              <a:t>Oxygen	O</a:t>
            </a:r>
            <a:r>
              <a:rPr lang="en-US" baseline="-25000" dirty="0"/>
              <a:t>2</a:t>
            </a:r>
            <a:endParaRPr lang="en-US" dirty="0"/>
          </a:p>
          <a:p>
            <a:r>
              <a:rPr lang="en-US" dirty="0"/>
              <a:t>Fluorine	 F</a:t>
            </a:r>
            <a:r>
              <a:rPr lang="en-US" baseline="-25000" dirty="0"/>
              <a:t>2</a:t>
            </a:r>
            <a:endParaRPr lang="en-US" dirty="0"/>
          </a:p>
          <a:p>
            <a:r>
              <a:rPr lang="en-US" dirty="0"/>
              <a:t>Chlorine	 Cl</a:t>
            </a:r>
            <a:r>
              <a:rPr lang="en-US" baseline="-25000" dirty="0"/>
              <a:t>2</a:t>
            </a:r>
            <a:endParaRPr lang="en-US" dirty="0"/>
          </a:p>
          <a:p>
            <a:r>
              <a:rPr lang="en-US" dirty="0"/>
              <a:t>Bromine	 Br</a:t>
            </a:r>
            <a:r>
              <a:rPr lang="en-US" baseline="-25000" dirty="0"/>
              <a:t>2</a:t>
            </a:r>
            <a:endParaRPr lang="en-US" dirty="0"/>
          </a:p>
          <a:p>
            <a:r>
              <a:rPr lang="en-US" dirty="0"/>
              <a:t>Iodine	 I</a:t>
            </a:r>
            <a:r>
              <a:rPr lang="en-US" baseline="-25000" dirty="0"/>
              <a:t>2</a:t>
            </a:r>
            <a:endParaRPr lang="en-US" dirty="0"/>
          </a:p>
          <a:p>
            <a:r>
              <a:rPr lang="en-US" dirty="0"/>
              <a:t>Hydrogen	 H</a:t>
            </a:r>
            <a:r>
              <a:rPr lang="en-US" baseline="-25000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194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Covalent 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covalent compounds, it is possible for different ratios between the same elements to create different compounds</a:t>
            </a:r>
          </a:p>
          <a:p>
            <a:pPr lvl="1"/>
            <a:r>
              <a:rPr lang="en-US" dirty="0"/>
              <a:t>Ex</a:t>
            </a:r>
          </a:p>
          <a:p>
            <a:pPr lvl="2"/>
            <a:r>
              <a:rPr lang="en-US" dirty="0"/>
              <a:t>CO</a:t>
            </a:r>
          </a:p>
          <a:p>
            <a:pPr lvl="2"/>
            <a:r>
              <a:rPr lang="en-US" dirty="0"/>
              <a:t>CO2</a:t>
            </a:r>
          </a:p>
          <a:p>
            <a:r>
              <a:rPr lang="en-US" dirty="0"/>
              <a:t>We need a method to name these differently as they have different properties</a:t>
            </a:r>
          </a:p>
          <a:p>
            <a:r>
              <a:rPr lang="en-US" b="1" u="sng" dirty="0"/>
              <a:t>Remember:</a:t>
            </a:r>
            <a:r>
              <a:rPr lang="en-US" dirty="0"/>
              <a:t> Covalent is between 2 non-metals</a:t>
            </a:r>
          </a:p>
        </p:txBody>
      </p:sp>
    </p:spTree>
    <p:extLst>
      <p:ext uri="{BB962C8B-B14F-4D97-AF65-F5344CB8AC3E}">
        <p14:creationId xmlns:p14="http://schemas.microsoft.com/office/powerpoint/2010/main" val="81859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Covalent Naming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elements are named in the order they appear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Prefixes are used to indicated the number of atoms of that element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prefix for 1 is not used on the first element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second element suffix is changed to -</a:t>
            </a:r>
            <a:r>
              <a:rPr lang="en-US" b="1" i="1" u="sng" dirty="0"/>
              <a:t>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9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Covalent Naming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/>
              <a:t>Prefixes</a:t>
            </a:r>
          </a:p>
          <a:p>
            <a:pPr marL="0" indent="0">
              <a:buNone/>
            </a:pPr>
            <a:r>
              <a:rPr lang="en-US" dirty="0"/>
              <a:t>	1	Mono</a:t>
            </a:r>
          </a:p>
          <a:p>
            <a:pPr marL="0" indent="0">
              <a:buNone/>
            </a:pPr>
            <a:r>
              <a:rPr lang="en-US" dirty="0"/>
              <a:t>	2	Di</a:t>
            </a:r>
          </a:p>
          <a:p>
            <a:pPr marL="0" indent="0">
              <a:buNone/>
            </a:pPr>
            <a:r>
              <a:rPr lang="en-US" dirty="0"/>
              <a:t>	3	Tri</a:t>
            </a:r>
          </a:p>
          <a:p>
            <a:pPr marL="0" indent="0">
              <a:buNone/>
            </a:pPr>
            <a:r>
              <a:rPr lang="en-US" dirty="0"/>
              <a:t>	4	Tetra</a:t>
            </a:r>
          </a:p>
          <a:p>
            <a:pPr marL="0" indent="0">
              <a:buNone/>
            </a:pPr>
            <a:r>
              <a:rPr lang="en-US" dirty="0"/>
              <a:t>	5	</a:t>
            </a:r>
            <a:r>
              <a:rPr lang="en-US" dirty="0" err="1"/>
              <a:t>Penta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6	</a:t>
            </a:r>
            <a:r>
              <a:rPr lang="en-US" dirty="0" err="1"/>
              <a:t>Hexa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7	</a:t>
            </a:r>
            <a:r>
              <a:rPr lang="en-US" dirty="0" err="1"/>
              <a:t>Hepta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8	</a:t>
            </a:r>
            <a:r>
              <a:rPr lang="en-US" dirty="0" err="1"/>
              <a:t>Octa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9	Nona</a:t>
            </a:r>
          </a:p>
          <a:p>
            <a:pPr marL="0" indent="0">
              <a:buNone/>
            </a:pPr>
            <a:r>
              <a:rPr lang="en-US" dirty="0"/>
              <a:t>	10	</a:t>
            </a:r>
            <a:r>
              <a:rPr lang="en-US" dirty="0" err="1"/>
              <a:t>Deca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3699759"/>
            <a:ext cx="36576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MUST MEMORIZE</a:t>
            </a:r>
          </a:p>
        </p:txBody>
      </p:sp>
    </p:spTree>
    <p:extLst>
      <p:ext uri="{BB962C8B-B14F-4D97-AF65-F5344CB8AC3E}">
        <p14:creationId xmlns:p14="http://schemas.microsoft.com/office/powerpoint/2010/main" val="224529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Covalent Naming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1:</a:t>
            </a:r>
          </a:p>
          <a:p>
            <a:pPr lvl="1"/>
            <a:r>
              <a:rPr lang="en-US" dirty="0"/>
              <a:t>Question: Is this 2 non-metals?</a:t>
            </a:r>
          </a:p>
          <a:p>
            <a:pPr marL="0" indent="0" algn="ctr">
              <a:buNone/>
            </a:pPr>
            <a:r>
              <a:rPr lang="en-US" dirty="0"/>
              <a:t>CO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357693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Carbon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0" y="3576933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Oxygen</a:t>
            </a:r>
          </a:p>
        </p:txBody>
      </p:sp>
      <p:cxnSp>
        <p:nvCxnSpPr>
          <p:cNvPr id="7" name="Straight Arrow Connector 6"/>
          <p:cNvCxnSpPr>
            <a:endCxn id="4" idx="0"/>
          </p:cNvCxnSpPr>
          <p:nvPr/>
        </p:nvCxnSpPr>
        <p:spPr>
          <a:xfrm flipH="1">
            <a:off x="3657600" y="3276600"/>
            <a:ext cx="609600" cy="3003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5" idx="0"/>
          </p:cNvCxnSpPr>
          <p:nvPr/>
        </p:nvCxnSpPr>
        <p:spPr>
          <a:xfrm>
            <a:off x="4800600" y="3276600"/>
            <a:ext cx="533400" cy="300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6864" y="4299924"/>
            <a:ext cx="36576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 Carbon = Mono</a:t>
            </a:r>
          </a:p>
          <a:p>
            <a:r>
              <a:rPr lang="en-US" sz="2400" dirty="0"/>
              <a:t>But prefix for one is not used on first element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5000" y="4299924"/>
            <a:ext cx="27432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 Oxygen = Mono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14800" y="3576934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15000" y="5038588"/>
            <a:ext cx="274320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Change suffix to </a:t>
            </a:r>
            <a:r>
              <a:rPr lang="en-US" sz="2400" b="1" i="1" u="sng" dirty="0"/>
              <a:t>ide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24400" y="3581902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oxide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BE8955-B620-4397-897D-8C8C0DCB8EC6}"/>
              </a:ext>
            </a:extLst>
          </p:cNvPr>
          <p:cNvSpPr txBox="1"/>
          <p:nvPr/>
        </p:nvSpPr>
        <p:spPr>
          <a:xfrm>
            <a:off x="5397500" y="2450592"/>
            <a:ext cx="19939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YES </a:t>
            </a:r>
            <a:r>
              <a:rPr lang="en-CA" dirty="0">
                <a:solidFill>
                  <a:srgbClr val="FF0000"/>
                </a:solidFill>
                <a:sym typeface="Wingdings" panose="05000000000000000000" pitchFamily="2" charset="2"/>
              </a:rPr>
              <a:t> Covalent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59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10" grpId="0" animBg="1"/>
      <p:bldP spid="11" grpId="0" animBg="1"/>
      <p:bldP spid="12" grpId="0"/>
      <p:bldP spid="13" grpId="0" animBg="1"/>
      <p:bldP spid="14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Covalent Naming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2:</a:t>
            </a:r>
          </a:p>
          <a:p>
            <a:pPr lvl="1"/>
            <a:r>
              <a:rPr lang="en-US" dirty="0"/>
              <a:t>Question: Is this 2 non-metals?</a:t>
            </a:r>
          </a:p>
          <a:p>
            <a:pPr marL="0" indent="0" algn="ctr">
              <a:buNone/>
            </a:pPr>
            <a:r>
              <a:rPr lang="en-US" dirty="0"/>
              <a:t>N2O5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95600" y="3576934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nitrogen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0" y="357939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oxygen</a:t>
            </a:r>
          </a:p>
        </p:txBody>
      </p:sp>
      <p:cxnSp>
        <p:nvCxnSpPr>
          <p:cNvPr id="7" name="Straight Arrow Connector 6"/>
          <p:cNvCxnSpPr>
            <a:endCxn id="4" idx="0"/>
          </p:cNvCxnSpPr>
          <p:nvPr/>
        </p:nvCxnSpPr>
        <p:spPr>
          <a:xfrm flipH="1">
            <a:off x="3581400" y="3276600"/>
            <a:ext cx="685800" cy="3003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5" idx="0"/>
          </p:cNvCxnSpPr>
          <p:nvPr/>
        </p:nvCxnSpPr>
        <p:spPr>
          <a:xfrm>
            <a:off x="4707082" y="3279061"/>
            <a:ext cx="855518" cy="300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6864" y="4299924"/>
            <a:ext cx="36576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 Nitrogen = Di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5000" y="4299924"/>
            <a:ext cx="27432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5 Oxygen = </a:t>
            </a:r>
            <a:r>
              <a:rPr lang="en-US" sz="2400" dirty="0" err="1"/>
              <a:t>Penta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191000" y="3579394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Penta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715000" y="5038588"/>
            <a:ext cx="274320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Change suffix to </a:t>
            </a:r>
            <a:r>
              <a:rPr lang="en-US" sz="2400" b="1" i="1" u="sng" dirty="0"/>
              <a:t>ide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53000" y="35769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oxide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52700" y="3579483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Di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B960BE7-A199-462E-8F28-DBEFAE5F4F5B}"/>
              </a:ext>
            </a:extLst>
          </p:cNvPr>
          <p:cNvSpPr txBox="1"/>
          <p:nvPr/>
        </p:nvSpPr>
        <p:spPr>
          <a:xfrm>
            <a:off x="5397500" y="2450592"/>
            <a:ext cx="19939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YES </a:t>
            </a:r>
            <a:r>
              <a:rPr lang="en-CA" dirty="0">
                <a:solidFill>
                  <a:srgbClr val="FF0000"/>
                </a:solidFill>
                <a:sym typeface="Wingdings" panose="05000000000000000000" pitchFamily="2" charset="2"/>
              </a:rPr>
              <a:t> Covalent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89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10" grpId="0" animBg="1"/>
      <p:bldP spid="11" grpId="0" animBg="1"/>
      <p:bldP spid="12" grpId="0"/>
      <p:bldP spid="13" grpId="0" animBg="1"/>
      <p:bldP spid="14" grpId="0"/>
      <p:bldP spid="15" grpId="0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Covalent Naming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3:</a:t>
            </a:r>
          </a:p>
          <a:p>
            <a:pPr lvl="1"/>
            <a:r>
              <a:rPr lang="en-US" dirty="0"/>
              <a:t>Question: Is this 2 non-metals?</a:t>
            </a:r>
          </a:p>
          <a:p>
            <a:pPr marL="0" indent="0" algn="ctr">
              <a:buNone/>
            </a:pPr>
            <a:r>
              <a:rPr lang="en-US" dirty="0"/>
              <a:t>N2S5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95600" y="3576934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nitrogen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0" y="357939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sulfur</a:t>
            </a:r>
          </a:p>
        </p:txBody>
      </p:sp>
      <p:cxnSp>
        <p:nvCxnSpPr>
          <p:cNvPr id="7" name="Straight Arrow Connector 6"/>
          <p:cNvCxnSpPr>
            <a:endCxn id="4" idx="0"/>
          </p:cNvCxnSpPr>
          <p:nvPr/>
        </p:nvCxnSpPr>
        <p:spPr>
          <a:xfrm flipH="1">
            <a:off x="3581400" y="3276600"/>
            <a:ext cx="685800" cy="3003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5" idx="0"/>
          </p:cNvCxnSpPr>
          <p:nvPr/>
        </p:nvCxnSpPr>
        <p:spPr>
          <a:xfrm>
            <a:off x="4707082" y="3279061"/>
            <a:ext cx="855518" cy="300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6864" y="4299924"/>
            <a:ext cx="36576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 Nitrogen = Di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5000" y="4299924"/>
            <a:ext cx="27432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5 Sulfur = </a:t>
            </a:r>
            <a:r>
              <a:rPr lang="en-US" sz="2400" dirty="0" err="1"/>
              <a:t>Penta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191000" y="3579394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Penta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715000" y="5038588"/>
            <a:ext cx="274320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Change suffix to </a:t>
            </a:r>
            <a:r>
              <a:rPr lang="en-US" sz="2400" b="1" i="1" u="sng" dirty="0"/>
              <a:t>ide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53000" y="3579483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sulfide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52700" y="3579483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Di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7EFFEB-08ED-419B-B61E-873EFB4DA49A}"/>
              </a:ext>
            </a:extLst>
          </p:cNvPr>
          <p:cNvSpPr txBox="1"/>
          <p:nvPr/>
        </p:nvSpPr>
        <p:spPr>
          <a:xfrm>
            <a:off x="5397500" y="2450592"/>
            <a:ext cx="19939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YES </a:t>
            </a:r>
            <a:r>
              <a:rPr lang="en-CA" dirty="0">
                <a:solidFill>
                  <a:srgbClr val="FF0000"/>
                </a:solidFill>
                <a:sym typeface="Wingdings" panose="05000000000000000000" pitchFamily="2" charset="2"/>
              </a:rPr>
              <a:t> Covalent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78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10" grpId="0" animBg="1"/>
      <p:bldP spid="11" grpId="0" animBg="1"/>
      <p:bldP spid="12" grpId="0"/>
      <p:bldP spid="13" grpId="0" animBg="1"/>
      <p:bldP spid="14" grpId="0"/>
      <p:bldP spid="15" grpId="0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682</TotalTime>
  <Words>1095</Words>
  <Application>Microsoft Office PowerPoint</Application>
  <PresentationFormat>On-screen Show (4:3)</PresentationFormat>
  <Paragraphs>307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Cambria Math</vt:lpstr>
      <vt:lpstr>Constantia</vt:lpstr>
      <vt:lpstr>Lucida Sans Unicode</vt:lpstr>
      <vt:lpstr>Times New Roman</vt:lpstr>
      <vt:lpstr>Wingdings 2</vt:lpstr>
      <vt:lpstr>Flow</vt:lpstr>
      <vt:lpstr>Chemical Naming and Formulas</vt:lpstr>
      <vt:lpstr>IUPAC</vt:lpstr>
      <vt:lpstr>3 sets of rules</vt:lpstr>
      <vt:lpstr>Covalent Naming</vt:lpstr>
      <vt:lpstr>Covalent Naming Con’t</vt:lpstr>
      <vt:lpstr>Covalent Naming Con’t</vt:lpstr>
      <vt:lpstr>Covalent Naming Con’t</vt:lpstr>
      <vt:lpstr>Covalent Naming Con’t</vt:lpstr>
      <vt:lpstr>Covalent Naming Con’t</vt:lpstr>
      <vt:lpstr>Covalent Naming Practice</vt:lpstr>
      <vt:lpstr>Covalent formula writing</vt:lpstr>
      <vt:lpstr>Covalent formula writing Con’t</vt:lpstr>
      <vt:lpstr>Covalent formula writing Con’t</vt:lpstr>
      <vt:lpstr>Covalent Formula – Practice</vt:lpstr>
      <vt:lpstr>Ionic Naming</vt:lpstr>
      <vt:lpstr>Ionic Naming</vt:lpstr>
      <vt:lpstr>Ionic Naming - Monatomic</vt:lpstr>
      <vt:lpstr>Ionic Naming - Monatomic</vt:lpstr>
      <vt:lpstr>Ionic Naming - Monatomic</vt:lpstr>
      <vt:lpstr>Ionic Formula - Monatomic</vt:lpstr>
      <vt:lpstr>Ionic Formula - Monatomic</vt:lpstr>
      <vt:lpstr>Ionic Formula - Monatomic</vt:lpstr>
      <vt:lpstr>Ionic Formula Practice</vt:lpstr>
      <vt:lpstr>Ionic Naming – Transitional Metals</vt:lpstr>
      <vt:lpstr>Ionic Naming – Transitional Metals</vt:lpstr>
      <vt:lpstr>Ionic Naming – Transitional Metals</vt:lpstr>
      <vt:lpstr>Ionic Naming – Transitional Metals</vt:lpstr>
      <vt:lpstr>Ionic Naming – Transitional Metals Practice</vt:lpstr>
      <vt:lpstr>Common Names</vt:lpstr>
      <vt:lpstr>Common Names - Diatomic</vt:lpstr>
    </vt:vector>
  </TitlesOfParts>
  <Company>Border Land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Naming and Formulas</dc:title>
  <dc:creator>StoeszT</dc:creator>
  <cp:lastModifiedBy>Trevor Stoesz</cp:lastModifiedBy>
  <cp:revision>42</cp:revision>
  <dcterms:created xsi:type="dcterms:W3CDTF">2012-12-18T15:01:44Z</dcterms:created>
  <dcterms:modified xsi:type="dcterms:W3CDTF">2019-10-21T16:10:13Z</dcterms:modified>
</cp:coreProperties>
</file>